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4"/>
  </p:notesMasterIdLst>
  <p:handoutMasterIdLst>
    <p:handoutMasterId r:id="rId35"/>
  </p:handoutMasterIdLst>
  <p:sldIdLst>
    <p:sldId id="561" r:id="rId2"/>
    <p:sldId id="696" r:id="rId3"/>
    <p:sldId id="695" r:id="rId4"/>
    <p:sldId id="675" r:id="rId5"/>
    <p:sldId id="676" r:id="rId6"/>
    <p:sldId id="607" r:id="rId7"/>
    <p:sldId id="650" r:id="rId8"/>
    <p:sldId id="662" r:id="rId9"/>
    <p:sldId id="649" r:id="rId10"/>
    <p:sldId id="655" r:id="rId11"/>
    <p:sldId id="666" r:id="rId12"/>
    <p:sldId id="652" r:id="rId13"/>
    <p:sldId id="657" r:id="rId14"/>
    <p:sldId id="690" r:id="rId15"/>
    <p:sldId id="664" r:id="rId16"/>
    <p:sldId id="667" r:id="rId17"/>
    <p:sldId id="668" r:id="rId18"/>
    <p:sldId id="653" r:id="rId19"/>
    <p:sldId id="683" r:id="rId20"/>
    <p:sldId id="661" r:id="rId21"/>
    <p:sldId id="665" r:id="rId22"/>
    <p:sldId id="663" r:id="rId23"/>
    <p:sldId id="670" r:id="rId24"/>
    <p:sldId id="672" r:id="rId25"/>
    <p:sldId id="673" r:id="rId26"/>
    <p:sldId id="691" r:id="rId27"/>
    <p:sldId id="659" r:id="rId28"/>
    <p:sldId id="660" r:id="rId29"/>
    <p:sldId id="686" r:id="rId30"/>
    <p:sldId id="693" r:id="rId31"/>
    <p:sldId id="692" r:id="rId32"/>
    <p:sldId id="694" r:id="rId33"/>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6600"/>
    <a:srgbClr val="D08B00"/>
    <a:srgbClr val="D25500"/>
    <a:srgbClr val="E65D00"/>
    <a:srgbClr val="66FFFF"/>
    <a:srgbClr val="CCE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autoAdjust="0"/>
    <p:restoredTop sz="94355" autoAdjust="0"/>
  </p:normalViewPr>
  <p:slideViewPr>
    <p:cSldViewPr>
      <p:cViewPr>
        <p:scale>
          <a:sx n="60" d="100"/>
          <a:sy n="60" d="100"/>
        </p:scale>
        <p:origin x="-708" y="-102"/>
      </p:cViewPr>
      <p:guideLst>
        <p:guide orient="horz" pos="2449"/>
        <p:guide pos="3169"/>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5" d="100"/>
          <a:sy n="55" d="100"/>
        </p:scale>
        <p:origin x="-255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010" name="Rectangle 2"/>
          <p:cNvSpPr>
            <a:spLocks noGrp="1" noChangeArrowheads="1"/>
          </p:cNvSpPr>
          <p:nvPr>
            <p:ph type="hdr" sz="quarter"/>
          </p:nvPr>
        </p:nvSpPr>
        <p:spPr bwMode="auto">
          <a:xfrm>
            <a:off x="0" y="0"/>
            <a:ext cx="3040063" cy="463550"/>
          </a:xfrm>
          <a:prstGeom prst="rect">
            <a:avLst/>
          </a:prstGeom>
          <a:noFill/>
          <a:ln w="9525">
            <a:noFill/>
            <a:miter lim="800000"/>
            <a:headEnd/>
            <a:tailEnd/>
          </a:ln>
          <a:effectLst/>
        </p:spPr>
        <p:txBody>
          <a:bodyPr vert="horz" wrap="square" lIns="91065" tIns="45532" rIns="91065" bIns="45532" numCol="1" anchor="t" anchorCtr="0" compatLnSpc="1">
            <a:prstTxWarp prst="textNoShape">
              <a:avLst/>
            </a:prstTxWarp>
          </a:bodyPr>
          <a:lstStyle>
            <a:lvl1pPr defTabSz="909558">
              <a:defRPr sz="1200">
                <a:cs typeface="+mn-cs"/>
              </a:defRPr>
            </a:lvl1pPr>
          </a:lstStyle>
          <a:p>
            <a:pPr>
              <a:defRPr/>
            </a:pPr>
            <a:endParaRPr lang="en-US"/>
          </a:p>
        </p:txBody>
      </p:sp>
      <p:sp>
        <p:nvSpPr>
          <p:cNvPr id="427011" name="Rectangle 3"/>
          <p:cNvSpPr>
            <a:spLocks noGrp="1" noChangeArrowheads="1"/>
          </p:cNvSpPr>
          <p:nvPr>
            <p:ph type="dt" sz="quarter" idx="1"/>
          </p:nvPr>
        </p:nvSpPr>
        <p:spPr bwMode="auto">
          <a:xfrm>
            <a:off x="3968750" y="0"/>
            <a:ext cx="3040063" cy="463550"/>
          </a:xfrm>
          <a:prstGeom prst="rect">
            <a:avLst/>
          </a:prstGeom>
          <a:noFill/>
          <a:ln w="9525">
            <a:noFill/>
            <a:miter lim="800000"/>
            <a:headEnd/>
            <a:tailEnd/>
          </a:ln>
          <a:effectLst/>
        </p:spPr>
        <p:txBody>
          <a:bodyPr vert="horz" wrap="square" lIns="91065" tIns="45532" rIns="91065" bIns="45532" numCol="1" anchor="t" anchorCtr="0" compatLnSpc="1">
            <a:prstTxWarp prst="textNoShape">
              <a:avLst/>
            </a:prstTxWarp>
          </a:bodyPr>
          <a:lstStyle>
            <a:lvl1pPr algn="r" defTabSz="909558">
              <a:defRPr sz="1200">
                <a:cs typeface="+mn-cs"/>
              </a:defRPr>
            </a:lvl1pPr>
          </a:lstStyle>
          <a:p>
            <a:pPr>
              <a:defRPr/>
            </a:pPr>
            <a:endParaRPr lang="en-US"/>
          </a:p>
        </p:txBody>
      </p:sp>
      <p:sp>
        <p:nvSpPr>
          <p:cNvPr id="427012" name="Rectangle 4"/>
          <p:cNvSpPr>
            <a:spLocks noGrp="1" noChangeArrowheads="1"/>
          </p:cNvSpPr>
          <p:nvPr>
            <p:ph type="ftr" sz="quarter" idx="2"/>
          </p:nvPr>
        </p:nvSpPr>
        <p:spPr bwMode="auto">
          <a:xfrm>
            <a:off x="0" y="8831263"/>
            <a:ext cx="3040063" cy="463550"/>
          </a:xfrm>
          <a:prstGeom prst="rect">
            <a:avLst/>
          </a:prstGeom>
          <a:noFill/>
          <a:ln w="9525">
            <a:noFill/>
            <a:miter lim="800000"/>
            <a:headEnd/>
            <a:tailEnd/>
          </a:ln>
          <a:effectLst/>
        </p:spPr>
        <p:txBody>
          <a:bodyPr vert="horz" wrap="square" lIns="91065" tIns="45532" rIns="91065" bIns="45532" numCol="1" anchor="b" anchorCtr="0" compatLnSpc="1">
            <a:prstTxWarp prst="textNoShape">
              <a:avLst/>
            </a:prstTxWarp>
          </a:bodyPr>
          <a:lstStyle>
            <a:lvl1pPr defTabSz="909558">
              <a:defRPr sz="1200">
                <a:cs typeface="+mn-cs"/>
              </a:defRPr>
            </a:lvl1pPr>
          </a:lstStyle>
          <a:p>
            <a:pPr>
              <a:defRPr/>
            </a:pPr>
            <a:endParaRPr lang="en-US"/>
          </a:p>
        </p:txBody>
      </p:sp>
      <p:sp>
        <p:nvSpPr>
          <p:cNvPr id="427013" name="Rectangle 5"/>
          <p:cNvSpPr>
            <a:spLocks noGrp="1" noChangeArrowheads="1"/>
          </p:cNvSpPr>
          <p:nvPr>
            <p:ph type="sldNum" sz="quarter" idx="3"/>
          </p:nvPr>
        </p:nvSpPr>
        <p:spPr bwMode="auto">
          <a:xfrm>
            <a:off x="3968750" y="8831263"/>
            <a:ext cx="3040063" cy="463550"/>
          </a:xfrm>
          <a:prstGeom prst="rect">
            <a:avLst/>
          </a:prstGeom>
          <a:noFill/>
          <a:ln w="9525">
            <a:noFill/>
            <a:miter lim="800000"/>
            <a:headEnd/>
            <a:tailEnd/>
          </a:ln>
          <a:effectLst/>
        </p:spPr>
        <p:txBody>
          <a:bodyPr vert="horz" wrap="square" lIns="91065" tIns="45532" rIns="91065" bIns="45532" numCol="1" anchor="b" anchorCtr="0" compatLnSpc="1">
            <a:prstTxWarp prst="textNoShape">
              <a:avLst/>
            </a:prstTxWarp>
          </a:bodyPr>
          <a:lstStyle>
            <a:lvl1pPr algn="r" defTabSz="909558">
              <a:defRPr sz="1200">
                <a:cs typeface="+mn-cs"/>
              </a:defRPr>
            </a:lvl1pPr>
          </a:lstStyle>
          <a:p>
            <a:pPr>
              <a:defRPr/>
            </a:pPr>
            <a:fld id="{AB552544-7BF5-4716-A56E-93A2B4B3A41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40063" cy="4635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781">
              <a:defRPr sz="1200">
                <a:cs typeface="+mn-cs"/>
              </a:defRPr>
            </a:lvl1pPr>
          </a:lstStyle>
          <a:p>
            <a:pPr>
              <a:defRPr/>
            </a:pPr>
            <a:endParaRPr lang="en-US"/>
          </a:p>
        </p:txBody>
      </p:sp>
      <p:sp>
        <p:nvSpPr>
          <p:cNvPr id="30723" name="Rectangle 3"/>
          <p:cNvSpPr>
            <a:spLocks noGrp="1" noChangeArrowheads="1"/>
          </p:cNvSpPr>
          <p:nvPr>
            <p:ph type="dt" idx="1"/>
          </p:nvPr>
        </p:nvSpPr>
        <p:spPr bwMode="auto">
          <a:xfrm>
            <a:off x="3968750" y="0"/>
            <a:ext cx="3040063" cy="4635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781">
              <a:defRPr sz="120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49363" y="698500"/>
            <a:ext cx="4511675"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675" y="4414838"/>
            <a:ext cx="5607050" cy="4183062"/>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31263"/>
            <a:ext cx="3040063" cy="4635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781">
              <a:defRPr sz="120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8750" y="8831263"/>
            <a:ext cx="3040063" cy="4635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781">
              <a:defRPr sz="1200">
                <a:cs typeface="+mn-cs"/>
              </a:defRPr>
            </a:lvl1pPr>
          </a:lstStyle>
          <a:p>
            <a:pPr>
              <a:defRPr/>
            </a:pPr>
            <a:fld id="{4AA06931-8642-460A-A4B9-CE913E35F2F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30275"/>
            <a:fld id="{E6909078-CCDF-4884-ADA0-4C0C395A6C7F}" type="slidenum">
              <a:rPr lang="en-US" smtClean="0">
                <a:cs typeface="Arial" charset="0"/>
              </a:rPr>
              <a:pPr defTabSz="930275"/>
              <a:t>1</a:t>
            </a:fld>
            <a:endParaRPr lang="en-US" dirty="0"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r>
              <a:rPr lang="en-US" dirty="0" smtClean="0"/>
              <a:t>VMT equals vehicle miles traveled. Used Full sized pick up proxy for fixed costs for transportation tractor trailer truck. Many road safety experts prefer the term “crash” to “accident” because “accident” implies that the event was random, without cause or responsibility. Small and </a:t>
            </a:r>
            <a:r>
              <a:rPr lang="en-US" dirty="0" err="1" smtClean="0"/>
              <a:t>Kazimi</a:t>
            </a:r>
            <a:r>
              <a:rPr lang="en-US" dirty="0" smtClean="0"/>
              <a:t> (1995) estimated Southern California motor vehicle air pollution costs of human morbidity and mortality from tailpipe particulate and ozone emissions. Their middle estimate for gasoline cars is 3.3¢ per mile for automobiles and 53¢ per mile for heavy diesel trucks </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page 11/71 Franchise agreement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AA06931-8642-460A-A4B9-CE913E35F2F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needed.</a:t>
            </a:r>
            <a:endParaRPr lang="en-US" dirty="0"/>
          </a:p>
        </p:txBody>
      </p:sp>
      <p:sp>
        <p:nvSpPr>
          <p:cNvPr id="4" name="Slide Number Placeholder 3"/>
          <p:cNvSpPr>
            <a:spLocks noGrp="1"/>
          </p:cNvSpPr>
          <p:nvPr>
            <p:ph type="sldNum" sz="quarter" idx="10"/>
          </p:nvPr>
        </p:nvSpPr>
        <p:spPr/>
        <p:txBody>
          <a:bodyPr/>
          <a:lstStyle/>
          <a:p>
            <a:pPr>
              <a:defRPr/>
            </a:pPr>
            <a:fld id="{4AA06931-8642-460A-A4B9-CE913E35F2F4}"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dirty="0" smtClean="0"/>
              <a:t>http://www.wm.com/products-and-services/residential-curbside-pickup/household-hazardous-waste.jsp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18.2.2 page 46/71 Franchise Hauling,</a:t>
            </a:r>
            <a:r>
              <a:rPr lang="en-US" baseline="0" dirty="0" smtClean="0"/>
              <a:t> Collier must reimburse lost profits on recycling. If contract decides to collect organics, the County shall give notice, shall reimburse contractor for lost revenue if we </a:t>
            </a:r>
            <a:r>
              <a:rPr lang="en-US" baseline="0" smtClean="0"/>
              <a:t>choose another.</a:t>
            </a:r>
            <a:endParaRPr lang="en-US" dirty="0"/>
          </a:p>
        </p:txBody>
      </p:sp>
      <p:sp>
        <p:nvSpPr>
          <p:cNvPr id="4" name="Slide Number Placeholder 3"/>
          <p:cNvSpPr>
            <a:spLocks noGrp="1"/>
          </p:cNvSpPr>
          <p:nvPr>
            <p:ph type="sldNum" sz="quarter" idx="10"/>
          </p:nvPr>
        </p:nvSpPr>
        <p:spPr/>
        <p:txBody>
          <a:bodyPr/>
          <a:lstStyle/>
          <a:p>
            <a:pPr>
              <a:defRPr/>
            </a:pPr>
            <a:fld id="{4AA06931-8642-460A-A4B9-CE913E35F2F4}"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dirty="0" smtClean="0"/>
              <a:t>RFID will allow us to monitor recycling set out by household and businesses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dirty="0" smtClean="0"/>
              <a:t>RFID will allow us to monitor recycling set out by household and businesses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318,537 Wikipedia</a:t>
            </a:r>
            <a:r>
              <a:rPr lang="en-US" baseline="0" dirty="0" smtClean="0"/>
              <a:t> http://quickfacts.census.gov/qfd/states/12/12021.html </a:t>
            </a:r>
            <a:endParaRPr lang="en-US" dirty="0"/>
          </a:p>
        </p:txBody>
      </p:sp>
      <p:sp>
        <p:nvSpPr>
          <p:cNvPr id="4" name="Slide Number Placeholder 3"/>
          <p:cNvSpPr>
            <a:spLocks noGrp="1"/>
          </p:cNvSpPr>
          <p:nvPr>
            <p:ph type="sldNum" sz="quarter" idx="10"/>
          </p:nvPr>
        </p:nvSpPr>
        <p:spPr/>
        <p:txBody>
          <a:bodyPr/>
          <a:lstStyle/>
          <a:p>
            <a:pPr>
              <a:defRPr/>
            </a:pPr>
            <a:fld id="{4AA06931-8642-460A-A4B9-CE913E35F2F4}"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n-US" dirty="0" smtClean="0"/>
              <a:t>15,25,35, 56,95 If the trash container is 65 or less then the recycling container must be the same size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589088" cy="77724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defRPr/>
            </a:pPr>
            <a:endParaRPr lang="en-US" dirty="0">
              <a:cs typeface="+mn-cs"/>
            </a:endParaRPr>
          </a:p>
        </p:txBody>
      </p:sp>
      <p:sp>
        <p:nvSpPr>
          <p:cNvPr id="5" name="Rectangle 7"/>
          <p:cNvSpPr>
            <a:spLocks noChangeArrowheads="1"/>
          </p:cNvSpPr>
          <p:nvPr/>
        </p:nvSpPr>
        <p:spPr bwMode="auto">
          <a:xfrm>
            <a:off x="671513" y="1727200"/>
            <a:ext cx="9385300" cy="1900238"/>
          </a:xfrm>
          <a:prstGeom prst="rect">
            <a:avLst/>
          </a:prstGeom>
          <a:gradFill rotWithShape="0">
            <a:gsLst>
              <a:gs pos="0">
                <a:schemeClr val="accent1"/>
              </a:gs>
              <a:gs pos="100000">
                <a:schemeClr val="bg2"/>
              </a:gs>
            </a:gsLst>
            <a:lin ang="0" scaled="1"/>
          </a:gradFill>
          <a:ln w="9525">
            <a:noFill/>
            <a:miter lim="800000"/>
            <a:headEnd/>
            <a:tailEnd/>
          </a:ln>
          <a:effectLst/>
        </p:spPr>
        <p:txBody>
          <a:bodyPr/>
          <a:lstStyle/>
          <a:p>
            <a:pPr>
              <a:defRPr/>
            </a:pPr>
            <a:endParaRPr lang="en-US" dirty="0">
              <a:cs typeface="+mn-cs"/>
            </a:endParaRPr>
          </a:p>
        </p:txBody>
      </p:sp>
      <p:pic>
        <p:nvPicPr>
          <p:cNvPr id="6" name="Picture 12" descr="collier logo"/>
          <p:cNvPicPr>
            <a:picLocks noChangeAspect="1" noChangeArrowheads="1"/>
          </p:cNvPicPr>
          <p:nvPr/>
        </p:nvPicPr>
        <p:blipFill>
          <a:blip r:embed="rId2" cstate="print"/>
          <a:srcRect/>
          <a:stretch>
            <a:fillRect/>
          </a:stretch>
        </p:blipFill>
        <p:spPr bwMode="auto">
          <a:xfrm>
            <a:off x="3687763" y="6908800"/>
            <a:ext cx="2487612" cy="650875"/>
          </a:xfrm>
          <a:prstGeom prst="rect">
            <a:avLst/>
          </a:prstGeom>
          <a:noFill/>
          <a:ln w="9525">
            <a:noFill/>
            <a:miter lim="800000"/>
            <a:headEnd/>
            <a:tailEnd/>
          </a:ln>
        </p:spPr>
      </p:pic>
      <p:sp>
        <p:nvSpPr>
          <p:cNvPr id="95240" name="Rectangle 8"/>
          <p:cNvSpPr>
            <a:spLocks noGrp="1" noChangeArrowheads="1"/>
          </p:cNvSpPr>
          <p:nvPr>
            <p:ph type="ctrTitle" sz="quarter"/>
          </p:nvPr>
        </p:nvSpPr>
        <p:spPr>
          <a:xfrm>
            <a:off x="755650" y="2590800"/>
            <a:ext cx="8547100" cy="1296988"/>
          </a:xfrm>
        </p:spPr>
        <p:txBody>
          <a:bodyPr anchor="ctr"/>
          <a:lstStyle>
            <a:lvl1pPr algn="ctr">
              <a:defRPr/>
            </a:lvl1pPr>
          </a:lstStyle>
          <a:p>
            <a:r>
              <a:rPr lang="en-US"/>
              <a:t>Click to edit Master title style</a:t>
            </a:r>
          </a:p>
        </p:txBody>
      </p:sp>
      <p:sp>
        <p:nvSpPr>
          <p:cNvPr id="95241" name="Rectangle 9"/>
          <p:cNvSpPr>
            <a:spLocks noGrp="1" noChangeArrowheads="1"/>
          </p:cNvSpPr>
          <p:nvPr>
            <p:ph type="subTitle" sz="quarter" idx="1"/>
          </p:nvPr>
        </p:nvSpPr>
        <p:spPr>
          <a:xfrm>
            <a:off x="1508125" y="4403725"/>
            <a:ext cx="7042150" cy="1987550"/>
          </a:xfrm>
        </p:spPr>
        <p:txBody>
          <a:bodyPr/>
          <a:lstStyle>
            <a:lvl1pPr marL="0" indent="0" algn="ctr">
              <a:buFont typeface="Arial" charset="0"/>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5" name="Rectangle 18"/>
          <p:cNvSpPr>
            <a:spLocks noGrp="1" noChangeArrowheads="1"/>
          </p:cNvSpPr>
          <p:nvPr>
            <p:ph type="dt" sz="half" idx="11"/>
          </p:nvPr>
        </p:nvSpPr>
        <p:spPr>
          <a:ln/>
        </p:spPr>
        <p:txBody>
          <a:bodyPr/>
          <a:lstStyle>
            <a:lvl1pPr>
              <a:defRPr/>
            </a:lvl1pPr>
          </a:lstStyle>
          <a:p>
            <a:pPr>
              <a:defRPr/>
            </a:pPr>
            <a:fld id="{504B3772-7E58-418E-BEE7-38615743EB8D}" type="datetime1">
              <a:rPr lang="en-US"/>
              <a:pPr>
                <a:defRPr/>
              </a:pPr>
              <a:t>1/4/2011</a:t>
            </a:fld>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42570AB7-F60F-4F43-8A43-49B8736E1F0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9213" y="301625"/>
            <a:ext cx="2136775" cy="6694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301625"/>
            <a:ext cx="6259513" cy="6694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5" name="Rectangle 18"/>
          <p:cNvSpPr>
            <a:spLocks noGrp="1" noChangeArrowheads="1"/>
          </p:cNvSpPr>
          <p:nvPr>
            <p:ph type="dt" sz="half" idx="11"/>
          </p:nvPr>
        </p:nvSpPr>
        <p:spPr>
          <a:ln/>
        </p:spPr>
        <p:txBody>
          <a:bodyPr/>
          <a:lstStyle>
            <a:lvl1pPr>
              <a:defRPr/>
            </a:lvl1pPr>
          </a:lstStyle>
          <a:p>
            <a:pPr>
              <a:defRPr/>
            </a:pPr>
            <a:fld id="{D5109645-5CF1-4FD7-A45D-5D43C10B64D1}" type="datetime1">
              <a:rPr lang="en-US"/>
              <a:pPr>
                <a:defRPr/>
              </a:pPr>
              <a:t>1/4/2011</a:t>
            </a:fld>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46F9A6FF-BF9F-4D83-9D22-A0883BF20E0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92263" y="301625"/>
            <a:ext cx="8213725" cy="12525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2028825"/>
            <a:ext cx="4197350" cy="496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07050" y="2028825"/>
            <a:ext cx="4198938" cy="4967288"/>
          </a:xfrm>
        </p:spPr>
        <p:txBody>
          <a:bodyPr/>
          <a:lstStyle/>
          <a:p>
            <a:pPr lvl="0"/>
            <a:endParaRPr lang="en-US" noProof="0" dirty="0" smtClean="0"/>
          </a:p>
        </p:txBody>
      </p:sp>
      <p:sp>
        <p:nvSpPr>
          <p:cNvPr id="5"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6" name="Rectangle 18"/>
          <p:cNvSpPr>
            <a:spLocks noGrp="1" noChangeArrowheads="1"/>
          </p:cNvSpPr>
          <p:nvPr>
            <p:ph type="dt" sz="half" idx="11"/>
          </p:nvPr>
        </p:nvSpPr>
        <p:spPr>
          <a:ln/>
        </p:spPr>
        <p:txBody>
          <a:bodyPr/>
          <a:lstStyle>
            <a:lvl1pPr>
              <a:defRPr/>
            </a:lvl1pPr>
          </a:lstStyle>
          <a:p>
            <a:pPr>
              <a:defRPr/>
            </a:pPr>
            <a:fld id="{8EB50918-FF8A-41A6-9030-E7DEAA3804E7}" type="datetime1">
              <a:rPr lang="en-US"/>
              <a:pPr>
                <a:defRPr/>
              </a:pPr>
              <a:t>1/4/2011</a:t>
            </a:fld>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58CCCEA3-77A9-4785-A862-8381E18B4FD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301625"/>
            <a:ext cx="8548688" cy="6694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4" name="Rectangle 18"/>
          <p:cNvSpPr>
            <a:spLocks noGrp="1" noChangeArrowheads="1"/>
          </p:cNvSpPr>
          <p:nvPr>
            <p:ph type="dt" sz="half" idx="11"/>
          </p:nvPr>
        </p:nvSpPr>
        <p:spPr>
          <a:ln/>
        </p:spPr>
        <p:txBody>
          <a:bodyPr/>
          <a:lstStyle>
            <a:lvl1pPr>
              <a:defRPr/>
            </a:lvl1pPr>
          </a:lstStyle>
          <a:p>
            <a:pPr>
              <a:defRPr/>
            </a:pPr>
            <a:fld id="{1D0258D1-63FA-475F-9B18-30895523570C}" type="datetime1">
              <a:rPr lang="en-US"/>
              <a:pPr>
                <a:defRPr/>
              </a:pPr>
              <a:t>1/4/2011</a:t>
            </a:fld>
            <a:endParaRPr lang="en-US" dirty="0"/>
          </a:p>
        </p:txBody>
      </p:sp>
      <p:sp>
        <p:nvSpPr>
          <p:cNvPr id="5" name="Rectangle 21"/>
          <p:cNvSpPr>
            <a:spLocks noGrp="1" noChangeArrowheads="1"/>
          </p:cNvSpPr>
          <p:nvPr>
            <p:ph type="sldNum" sz="quarter" idx="12"/>
          </p:nvPr>
        </p:nvSpPr>
        <p:spPr>
          <a:ln/>
        </p:spPr>
        <p:txBody>
          <a:bodyPr/>
          <a:lstStyle>
            <a:lvl1pPr>
              <a:defRPr/>
            </a:lvl1pPr>
          </a:lstStyle>
          <a:p>
            <a:pPr>
              <a:defRPr/>
            </a:pPr>
            <a:fld id="{7A9A1E38-9DF3-43A3-9B89-361F5321520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92263" y="301625"/>
            <a:ext cx="8213725" cy="125253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57300" y="2028825"/>
            <a:ext cx="4197350" cy="4967288"/>
          </a:xfrm>
        </p:spPr>
        <p:txBody>
          <a:bodyPr/>
          <a:lstStyle/>
          <a:p>
            <a:pPr lvl="0"/>
            <a:endParaRPr lang="en-US" noProof="0" dirty="0" smtClean="0"/>
          </a:p>
        </p:txBody>
      </p:sp>
      <p:sp>
        <p:nvSpPr>
          <p:cNvPr id="4" name="Text Placeholder 3"/>
          <p:cNvSpPr>
            <a:spLocks noGrp="1"/>
          </p:cNvSpPr>
          <p:nvPr>
            <p:ph type="body" sz="half" idx="2"/>
          </p:nvPr>
        </p:nvSpPr>
        <p:spPr>
          <a:xfrm>
            <a:off x="5607050" y="2028825"/>
            <a:ext cx="4198938" cy="496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6" name="Rectangle 18"/>
          <p:cNvSpPr>
            <a:spLocks noGrp="1" noChangeArrowheads="1"/>
          </p:cNvSpPr>
          <p:nvPr>
            <p:ph type="dt" sz="half" idx="11"/>
          </p:nvPr>
        </p:nvSpPr>
        <p:spPr>
          <a:ln/>
        </p:spPr>
        <p:txBody>
          <a:bodyPr/>
          <a:lstStyle>
            <a:lvl1pPr>
              <a:defRPr/>
            </a:lvl1pPr>
          </a:lstStyle>
          <a:p>
            <a:pPr>
              <a:defRPr/>
            </a:pPr>
            <a:fld id="{F84230B7-521B-47C1-B05C-D2C18D2AD7C1}" type="datetime1">
              <a:rPr lang="en-US"/>
              <a:pPr>
                <a:defRPr/>
              </a:pPr>
              <a:t>1/4/2011</a:t>
            </a:fld>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E2123422-F665-4CC3-9F98-779790727ED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92263" y="301625"/>
            <a:ext cx="8213725" cy="12525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57300" y="2028825"/>
            <a:ext cx="4197350" cy="240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257300" y="4587875"/>
            <a:ext cx="4197350" cy="2408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607050" y="2028825"/>
            <a:ext cx="4198938" cy="496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7" name="Rectangle 18"/>
          <p:cNvSpPr>
            <a:spLocks noGrp="1" noChangeArrowheads="1"/>
          </p:cNvSpPr>
          <p:nvPr>
            <p:ph type="dt" sz="half" idx="11"/>
          </p:nvPr>
        </p:nvSpPr>
        <p:spPr>
          <a:ln/>
        </p:spPr>
        <p:txBody>
          <a:bodyPr/>
          <a:lstStyle>
            <a:lvl1pPr>
              <a:defRPr/>
            </a:lvl1pPr>
          </a:lstStyle>
          <a:p>
            <a:pPr>
              <a:defRPr/>
            </a:pPr>
            <a:fld id="{6DD8B426-0353-4F08-A5BF-4A2723489AEA}" type="datetime1">
              <a:rPr lang="en-US"/>
              <a:pPr>
                <a:defRPr/>
              </a:pPr>
              <a:t>1/4/2011</a:t>
            </a:fld>
            <a:endParaRPr lang="en-US" dirty="0"/>
          </a:p>
        </p:txBody>
      </p:sp>
      <p:sp>
        <p:nvSpPr>
          <p:cNvPr id="8" name="Rectangle 21"/>
          <p:cNvSpPr>
            <a:spLocks noGrp="1" noChangeArrowheads="1"/>
          </p:cNvSpPr>
          <p:nvPr>
            <p:ph type="sldNum" sz="quarter" idx="12"/>
          </p:nvPr>
        </p:nvSpPr>
        <p:spPr>
          <a:ln/>
        </p:spPr>
        <p:txBody>
          <a:bodyPr/>
          <a:lstStyle>
            <a:lvl1pPr>
              <a:defRPr/>
            </a:lvl1pPr>
          </a:lstStyle>
          <a:p>
            <a:pPr>
              <a:defRPr/>
            </a:pPr>
            <a:fld id="{EDA93C75-FDE4-4495-A5F8-F0FD3FE0E96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263" y="301625"/>
            <a:ext cx="8213725" cy="12525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2028825"/>
            <a:ext cx="4197350" cy="496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7050" y="2028825"/>
            <a:ext cx="4198938" cy="496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6" name="Rectangle 18"/>
          <p:cNvSpPr>
            <a:spLocks noGrp="1" noChangeArrowheads="1"/>
          </p:cNvSpPr>
          <p:nvPr>
            <p:ph type="dt" sz="half" idx="11"/>
          </p:nvPr>
        </p:nvSpPr>
        <p:spPr>
          <a:ln/>
        </p:spPr>
        <p:txBody>
          <a:bodyPr/>
          <a:lstStyle>
            <a:lvl1pPr>
              <a:defRPr/>
            </a:lvl1pPr>
          </a:lstStyle>
          <a:p>
            <a:pPr>
              <a:defRPr/>
            </a:pPr>
            <a:fld id="{4029D31F-C2D4-4E54-A2FC-084BE858C746}" type="datetime1">
              <a:rPr lang="en-US"/>
              <a:pPr>
                <a:defRPr/>
              </a:pPr>
              <a:t>1/4/2011</a:t>
            </a:fld>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594EA019-AE69-4703-914F-6374F72EEC0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5" name="Rectangle 18"/>
          <p:cNvSpPr>
            <a:spLocks noGrp="1" noChangeArrowheads="1"/>
          </p:cNvSpPr>
          <p:nvPr>
            <p:ph type="dt" sz="half" idx="11"/>
          </p:nvPr>
        </p:nvSpPr>
        <p:spPr>
          <a:ln/>
        </p:spPr>
        <p:txBody>
          <a:bodyPr/>
          <a:lstStyle>
            <a:lvl1pPr>
              <a:defRPr/>
            </a:lvl1pPr>
          </a:lstStyle>
          <a:p>
            <a:pPr>
              <a:defRPr/>
            </a:pPr>
            <a:fld id="{860115EA-A91F-4D64-9BEC-8C871DF22681}" type="datetime1">
              <a:rPr lang="en-US"/>
              <a:pPr>
                <a:defRPr/>
              </a:pPr>
              <a:t>1/4/2011</a:t>
            </a:fld>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EC9A3CCA-A45B-4FC0-9DEA-5877136B8D9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5" name="Rectangle 18"/>
          <p:cNvSpPr>
            <a:spLocks noGrp="1" noChangeArrowheads="1"/>
          </p:cNvSpPr>
          <p:nvPr>
            <p:ph type="dt" sz="half" idx="11"/>
          </p:nvPr>
        </p:nvSpPr>
        <p:spPr>
          <a:ln/>
        </p:spPr>
        <p:txBody>
          <a:bodyPr/>
          <a:lstStyle>
            <a:lvl1pPr>
              <a:defRPr/>
            </a:lvl1pPr>
          </a:lstStyle>
          <a:p>
            <a:pPr>
              <a:defRPr/>
            </a:pPr>
            <a:fld id="{D4D07FF5-5570-41A2-8B82-48F201A1265C}" type="datetime1">
              <a:rPr lang="en-US"/>
              <a:pPr>
                <a:defRPr/>
              </a:pPr>
              <a:t>1/4/2011</a:t>
            </a:fld>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7046E5C1-A0A2-4EBE-A520-2891EAE64B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028825"/>
            <a:ext cx="4197350"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7050" y="2028825"/>
            <a:ext cx="4198938"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6" name="Rectangle 18"/>
          <p:cNvSpPr>
            <a:spLocks noGrp="1" noChangeArrowheads="1"/>
          </p:cNvSpPr>
          <p:nvPr>
            <p:ph type="dt" sz="half" idx="11"/>
          </p:nvPr>
        </p:nvSpPr>
        <p:spPr>
          <a:ln/>
        </p:spPr>
        <p:txBody>
          <a:bodyPr/>
          <a:lstStyle>
            <a:lvl1pPr>
              <a:defRPr/>
            </a:lvl1pPr>
          </a:lstStyle>
          <a:p>
            <a:pPr>
              <a:defRPr/>
            </a:pPr>
            <a:fld id="{FE35C038-CA8D-4B6E-B639-A0DAB4CCE185}" type="datetime1">
              <a:rPr lang="en-US"/>
              <a:pPr>
                <a:defRPr/>
              </a:pPr>
              <a:t>1/4/2011</a:t>
            </a:fld>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16A0CF09-4560-47C8-B983-171A6B857D5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8" name="Rectangle 18"/>
          <p:cNvSpPr>
            <a:spLocks noGrp="1" noChangeArrowheads="1"/>
          </p:cNvSpPr>
          <p:nvPr>
            <p:ph type="dt" sz="half" idx="11"/>
          </p:nvPr>
        </p:nvSpPr>
        <p:spPr>
          <a:ln/>
        </p:spPr>
        <p:txBody>
          <a:bodyPr/>
          <a:lstStyle>
            <a:lvl1pPr>
              <a:defRPr/>
            </a:lvl1pPr>
          </a:lstStyle>
          <a:p>
            <a:pPr>
              <a:defRPr/>
            </a:pPr>
            <a:fld id="{9605953D-C79B-498A-B08C-99F7A92463C3}" type="datetime1">
              <a:rPr lang="en-US"/>
              <a:pPr>
                <a:defRPr/>
              </a:pPr>
              <a:t>1/4/2011</a:t>
            </a:fld>
            <a:endParaRPr lang="en-US" dirty="0"/>
          </a:p>
        </p:txBody>
      </p:sp>
      <p:sp>
        <p:nvSpPr>
          <p:cNvPr id="9" name="Rectangle 21"/>
          <p:cNvSpPr>
            <a:spLocks noGrp="1" noChangeArrowheads="1"/>
          </p:cNvSpPr>
          <p:nvPr>
            <p:ph type="sldNum" sz="quarter" idx="12"/>
          </p:nvPr>
        </p:nvSpPr>
        <p:spPr>
          <a:ln/>
        </p:spPr>
        <p:txBody>
          <a:bodyPr/>
          <a:lstStyle>
            <a:lvl1pPr>
              <a:defRPr/>
            </a:lvl1pPr>
          </a:lstStyle>
          <a:p>
            <a:pPr>
              <a:defRPr/>
            </a:pPr>
            <a:fld id="{E4D74FB2-C528-4021-A785-C78166765C8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4" name="Rectangle 18"/>
          <p:cNvSpPr>
            <a:spLocks noGrp="1" noChangeArrowheads="1"/>
          </p:cNvSpPr>
          <p:nvPr>
            <p:ph type="dt" sz="half" idx="11"/>
          </p:nvPr>
        </p:nvSpPr>
        <p:spPr>
          <a:ln/>
        </p:spPr>
        <p:txBody>
          <a:bodyPr/>
          <a:lstStyle>
            <a:lvl1pPr>
              <a:defRPr/>
            </a:lvl1pPr>
          </a:lstStyle>
          <a:p>
            <a:pPr>
              <a:defRPr/>
            </a:pPr>
            <a:fld id="{E2F546D2-5BD6-480F-9B4C-312C078B973F}" type="datetime1">
              <a:rPr lang="en-US"/>
              <a:pPr>
                <a:defRPr/>
              </a:pPr>
              <a:t>1/4/2011</a:t>
            </a:fld>
            <a:endParaRPr lang="en-US" dirty="0"/>
          </a:p>
        </p:txBody>
      </p:sp>
      <p:sp>
        <p:nvSpPr>
          <p:cNvPr id="5" name="Rectangle 21"/>
          <p:cNvSpPr>
            <a:spLocks noGrp="1" noChangeArrowheads="1"/>
          </p:cNvSpPr>
          <p:nvPr>
            <p:ph type="sldNum" sz="quarter" idx="12"/>
          </p:nvPr>
        </p:nvSpPr>
        <p:spPr>
          <a:ln/>
        </p:spPr>
        <p:txBody>
          <a:bodyPr/>
          <a:lstStyle>
            <a:lvl1pPr>
              <a:defRPr/>
            </a:lvl1pPr>
          </a:lstStyle>
          <a:p>
            <a:pPr>
              <a:defRPr/>
            </a:pPr>
            <a:fld id="{6505E8FF-3238-4E8B-A409-6E69E2FCB70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3" name="Rectangle 18"/>
          <p:cNvSpPr>
            <a:spLocks noGrp="1" noChangeArrowheads="1"/>
          </p:cNvSpPr>
          <p:nvPr>
            <p:ph type="dt" sz="half" idx="11"/>
          </p:nvPr>
        </p:nvSpPr>
        <p:spPr>
          <a:ln/>
        </p:spPr>
        <p:txBody>
          <a:bodyPr/>
          <a:lstStyle>
            <a:lvl1pPr>
              <a:defRPr/>
            </a:lvl1pPr>
          </a:lstStyle>
          <a:p>
            <a:pPr>
              <a:defRPr/>
            </a:pPr>
            <a:fld id="{B5236BE7-FD89-41D5-B8B0-254102ED3A1C}" type="datetime1">
              <a:rPr lang="en-US"/>
              <a:pPr>
                <a:defRPr/>
              </a:pPr>
              <a:t>1/4/2011</a:t>
            </a:fld>
            <a:endParaRPr lang="en-US" dirty="0"/>
          </a:p>
        </p:txBody>
      </p:sp>
      <p:sp>
        <p:nvSpPr>
          <p:cNvPr id="4" name="Rectangle 21"/>
          <p:cNvSpPr>
            <a:spLocks noGrp="1" noChangeArrowheads="1"/>
          </p:cNvSpPr>
          <p:nvPr>
            <p:ph type="sldNum" sz="quarter" idx="12"/>
          </p:nvPr>
        </p:nvSpPr>
        <p:spPr>
          <a:ln/>
        </p:spPr>
        <p:txBody>
          <a:bodyPr/>
          <a:lstStyle>
            <a:lvl1pPr>
              <a:defRPr/>
            </a:lvl1pPr>
          </a:lstStyle>
          <a:p>
            <a:pPr>
              <a:defRPr/>
            </a:pPr>
            <a:fld id="{2C0D8F21-9654-44BC-A76A-77C21FFD9B0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6" name="Rectangle 18"/>
          <p:cNvSpPr>
            <a:spLocks noGrp="1" noChangeArrowheads="1"/>
          </p:cNvSpPr>
          <p:nvPr>
            <p:ph type="dt" sz="half" idx="11"/>
          </p:nvPr>
        </p:nvSpPr>
        <p:spPr>
          <a:ln/>
        </p:spPr>
        <p:txBody>
          <a:bodyPr/>
          <a:lstStyle>
            <a:lvl1pPr>
              <a:defRPr/>
            </a:lvl1pPr>
          </a:lstStyle>
          <a:p>
            <a:pPr>
              <a:defRPr/>
            </a:pPr>
            <a:fld id="{A26299B1-9D24-4E76-BC36-27E085A93861}" type="datetime1">
              <a:rPr lang="en-US"/>
              <a:pPr>
                <a:defRPr/>
              </a:pPr>
              <a:t>1/4/2011</a:t>
            </a:fld>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9BAA0621-3C1B-4351-A7D6-65BF8571F36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Public Utilities Division</a:t>
            </a:r>
          </a:p>
        </p:txBody>
      </p:sp>
      <p:sp>
        <p:nvSpPr>
          <p:cNvPr id="6" name="Rectangle 18"/>
          <p:cNvSpPr>
            <a:spLocks noGrp="1" noChangeArrowheads="1"/>
          </p:cNvSpPr>
          <p:nvPr>
            <p:ph type="dt" sz="half" idx="11"/>
          </p:nvPr>
        </p:nvSpPr>
        <p:spPr>
          <a:ln/>
        </p:spPr>
        <p:txBody>
          <a:bodyPr/>
          <a:lstStyle>
            <a:lvl1pPr>
              <a:defRPr/>
            </a:lvl1pPr>
          </a:lstStyle>
          <a:p>
            <a:pPr>
              <a:defRPr/>
            </a:pPr>
            <a:fld id="{4BD2ADB3-C426-4B74-AB72-7207FE6F76CB}" type="datetime1">
              <a:rPr lang="en-US"/>
              <a:pPr>
                <a:defRPr/>
              </a:pPr>
              <a:t>1/4/2011</a:t>
            </a:fld>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849F6F91-A55A-436C-A6F2-06F52CE5A5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0"/>
            <a:ext cx="1589088" cy="7772400"/>
          </a:xfrm>
          <a:prstGeom prst="rect">
            <a:avLst/>
          </a:prstGeom>
          <a:gradFill rotWithShape="0">
            <a:gsLst>
              <a:gs pos="0">
                <a:schemeClr val="bg1"/>
              </a:gs>
              <a:gs pos="100000">
                <a:schemeClr val="accent1"/>
              </a:gs>
            </a:gsLst>
            <a:lin ang="5400000" scaled="1"/>
          </a:gradFill>
          <a:ln w="9525">
            <a:noFill/>
            <a:miter lim="800000"/>
            <a:headEnd/>
            <a:tailEnd/>
          </a:ln>
          <a:effectLst/>
        </p:spPr>
        <p:txBody>
          <a:bodyPr lIns="101884" tIns="50942" rIns="101884" bIns="50942"/>
          <a:lstStyle/>
          <a:p>
            <a:pPr defTabSz="1019175">
              <a:defRPr/>
            </a:pPr>
            <a:endParaRPr kumimoji="1" lang="en-US" sz="2700" dirty="0">
              <a:cs typeface="+mn-cs"/>
            </a:endParaRPr>
          </a:p>
        </p:txBody>
      </p:sp>
      <p:grpSp>
        <p:nvGrpSpPr>
          <p:cNvPr id="1027" name="Group 3"/>
          <p:cNvGrpSpPr>
            <a:grpSpLocks/>
          </p:cNvGrpSpPr>
          <p:nvPr/>
        </p:nvGrpSpPr>
        <p:grpSpPr bwMode="auto">
          <a:xfrm>
            <a:off x="1592263" y="1639888"/>
            <a:ext cx="8466137" cy="87312"/>
            <a:chOff x="381" y="888"/>
            <a:chExt cx="5369" cy="48"/>
          </a:xfrm>
        </p:grpSpPr>
        <p:sp>
          <p:nvSpPr>
            <p:cNvPr id="94212" name="Line 4"/>
            <p:cNvSpPr>
              <a:spLocks noChangeShapeType="1"/>
            </p:cNvSpPr>
            <p:nvPr/>
          </p:nvSpPr>
          <p:spPr bwMode="auto">
            <a:xfrm>
              <a:off x="381" y="936"/>
              <a:ext cx="5369" cy="0"/>
            </a:xfrm>
            <a:prstGeom prst="line">
              <a:avLst/>
            </a:prstGeom>
            <a:noFill/>
            <a:ln w="25400" cap="sq">
              <a:solidFill>
                <a:srgbClr val="8C4A36"/>
              </a:solidFill>
              <a:round/>
              <a:headEnd type="none" w="sm" len="sm"/>
              <a:tailEnd type="none" w="sm" len="sm"/>
            </a:ln>
            <a:effectLst/>
          </p:spPr>
          <p:txBody>
            <a:bodyPr/>
            <a:lstStyle/>
            <a:p>
              <a:pPr>
                <a:defRPr/>
              </a:pPr>
              <a:endParaRPr lang="en-US" dirty="0">
                <a:cs typeface="+mn-cs"/>
              </a:endParaRPr>
            </a:p>
          </p:txBody>
        </p:sp>
        <p:sp>
          <p:nvSpPr>
            <p:cNvPr id="94213" name="Line 5"/>
            <p:cNvSpPr>
              <a:spLocks noChangeShapeType="1"/>
            </p:cNvSpPr>
            <p:nvPr/>
          </p:nvSpPr>
          <p:spPr bwMode="auto">
            <a:xfrm>
              <a:off x="381" y="888"/>
              <a:ext cx="5369" cy="0"/>
            </a:xfrm>
            <a:prstGeom prst="line">
              <a:avLst/>
            </a:prstGeom>
            <a:noFill/>
            <a:ln w="76200" cap="sq">
              <a:solidFill>
                <a:srgbClr val="8C4A36"/>
              </a:solidFill>
              <a:round/>
              <a:headEnd type="none" w="sm" len="sm"/>
              <a:tailEnd type="none" w="sm" len="sm"/>
            </a:ln>
            <a:effectLst/>
          </p:spPr>
          <p:txBody>
            <a:bodyPr/>
            <a:lstStyle/>
            <a:p>
              <a:pPr>
                <a:defRPr/>
              </a:pPr>
              <a:endParaRPr lang="en-US" dirty="0">
                <a:cs typeface="+mn-cs"/>
              </a:endParaRPr>
            </a:p>
          </p:txBody>
        </p:sp>
      </p:grpSp>
      <p:sp>
        <p:nvSpPr>
          <p:cNvPr id="94214" name="Rectangle 6"/>
          <p:cNvSpPr>
            <a:spLocks noGrp="1" noChangeArrowheads="1"/>
          </p:cNvSpPr>
          <p:nvPr>
            <p:ph type="title"/>
          </p:nvPr>
        </p:nvSpPr>
        <p:spPr bwMode="auto">
          <a:xfrm>
            <a:off x="1592263" y="301625"/>
            <a:ext cx="8213725" cy="1252538"/>
          </a:xfrm>
          <a:prstGeom prst="rect">
            <a:avLst/>
          </a:prstGeom>
          <a:noFill/>
          <a:ln w="9525">
            <a:noFill/>
            <a:miter lim="800000"/>
            <a:headEnd/>
            <a:tailEnd/>
          </a:ln>
          <a:effectLst>
            <a:outerShdw dist="35921" dir="2700000" algn="ctr" rotWithShape="0">
              <a:schemeClr val="bg2"/>
            </a:outerShdw>
          </a:effectLst>
        </p:spPr>
        <p:txBody>
          <a:bodyPr vert="horz" wrap="square" lIns="102591" tIns="51296" rIns="102591" bIns="51296"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1257300" y="2028825"/>
            <a:ext cx="8548688" cy="4967288"/>
          </a:xfrm>
          <a:prstGeom prst="rect">
            <a:avLst/>
          </a:prstGeom>
          <a:noFill/>
          <a:ln w="9525">
            <a:noFill/>
            <a:miter lim="800000"/>
            <a:headEnd/>
            <a:tailEnd/>
          </a:ln>
        </p:spPr>
        <p:txBody>
          <a:bodyPr vert="horz" wrap="square" lIns="102591" tIns="51296" rIns="102591" bIns="51296"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94216" name="Rectangle 8"/>
          <p:cNvSpPr>
            <a:spLocks noGrp="1" noChangeArrowheads="1"/>
          </p:cNvSpPr>
          <p:nvPr>
            <p:ph type="ftr" sz="quarter" idx="3"/>
          </p:nvPr>
        </p:nvSpPr>
        <p:spPr bwMode="auto">
          <a:xfrm>
            <a:off x="3268663" y="7253288"/>
            <a:ext cx="3856037" cy="519112"/>
          </a:xfrm>
          <a:prstGeom prst="rect">
            <a:avLst/>
          </a:prstGeom>
          <a:noFill/>
          <a:ln w="9525">
            <a:noFill/>
            <a:miter lim="800000"/>
            <a:headEnd/>
            <a:tailEnd/>
          </a:ln>
          <a:effectLst/>
        </p:spPr>
        <p:txBody>
          <a:bodyPr vert="horz" wrap="square" lIns="102591" tIns="51296" rIns="102591" bIns="51296" numCol="1" anchor="ctr" anchorCtr="0" compatLnSpc="1">
            <a:prstTxWarp prst="textNoShape">
              <a:avLst/>
            </a:prstTxWarp>
          </a:bodyPr>
          <a:lstStyle>
            <a:lvl1pPr algn="ctr">
              <a:defRPr sz="1500">
                <a:solidFill>
                  <a:schemeClr val="tx2"/>
                </a:solidFill>
              </a:defRPr>
            </a:lvl1pPr>
          </a:lstStyle>
          <a:p>
            <a:pPr>
              <a:defRPr/>
            </a:pPr>
            <a:r>
              <a:rPr lang="en-US"/>
              <a:t>Public Utilities Division</a:t>
            </a:r>
          </a:p>
        </p:txBody>
      </p:sp>
      <p:pic>
        <p:nvPicPr>
          <p:cNvPr id="1031" name="Picture 17"/>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0" y="776288"/>
            <a:ext cx="1592263" cy="777875"/>
          </a:xfrm>
          <a:prstGeom prst="rect">
            <a:avLst/>
          </a:prstGeom>
          <a:noFill/>
          <a:ln w="9525">
            <a:noFill/>
            <a:miter lim="800000"/>
            <a:headEnd/>
            <a:tailEnd/>
          </a:ln>
        </p:spPr>
      </p:pic>
      <p:sp>
        <p:nvSpPr>
          <p:cNvPr id="94226" name="Rectangle 18"/>
          <p:cNvSpPr>
            <a:spLocks noGrp="1" noChangeArrowheads="1"/>
          </p:cNvSpPr>
          <p:nvPr>
            <p:ph type="dt" sz="half" idx="2"/>
          </p:nvPr>
        </p:nvSpPr>
        <p:spPr bwMode="auto">
          <a:xfrm>
            <a:off x="0" y="7502525"/>
            <a:ext cx="3184525" cy="539750"/>
          </a:xfrm>
          <a:prstGeom prst="rect">
            <a:avLst/>
          </a:prstGeom>
          <a:noFill/>
          <a:ln w="9525">
            <a:noFill/>
            <a:miter lim="800000"/>
            <a:headEnd/>
            <a:tailEnd/>
          </a:ln>
          <a:effectLst/>
        </p:spPr>
        <p:txBody>
          <a:bodyPr vert="horz" wrap="square" lIns="101884" tIns="50942" rIns="101884" bIns="50942" numCol="1" anchor="t" anchorCtr="0" compatLnSpc="1">
            <a:prstTxWarp prst="textNoShape">
              <a:avLst/>
            </a:prstTxWarp>
          </a:bodyPr>
          <a:lstStyle>
            <a:lvl1pPr>
              <a:defRPr sz="1100">
                <a:cs typeface="+mn-cs"/>
              </a:defRPr>
            </a:lvl1pPr>
          </a:lstStyle>
          <a:p>
            <a:pPr>
              <a:defRPr/>
            </a:pPr>
            <a:fld id="{201C4254-3BC7-47DF-8F10-59AF47834AB4}" type="datetime1">
              <a:rPr lang="en-US"/>
              <a:pPr>
                <a:defRPr/>
              </a:pPr>
              <a:t>1/4/2011</a:t>
            </a:fld>
            <a:endParaRPr lang="en-US" dirty="0"/>
          </a:p>
        </p:txBody>
      </p:sp>
      <p:sp>
        <p:nvSpPr>
          <p:cNvPr id="94229" name="Rectangle 21"/>
          <p:cNvSpPr>
            <a:spLocks noGrp="1" noChangeArrowheads="1"/>
          </p:cNvSpPr>
          <p:nvPr>
            <p:ph type="sldNum" sz="quarter" idx="4"/>
          </p:nvPr>
        </p:nvSpPr>
        <p:spPr bwMode="auto">
          <a:xfrm>
            <a:off x="7710488" y="7502525"/>
            <a:ext cx="2347912" cy="539750"/>
          </a:xfrm>
          <a:prstGeom prst="rect">
            <a:avLst/>
          </a:prstGeom>
          <a:noFill/>
          <a:ln w="9525">
            <a:noFill/>
            <a:miter lim="800000"/>
            <a:headEnd/>
            <a:tailEnd/>
          </a:ln>
          <a:effectLst/>
        </p:spPr>
        <p:txBody>
          <a:bodyPr vert="horz" wrap="square" lIns="101884" tIns="50942" rIns="101884" bIns="50942" numCol="1" anchor="t" anchorCtr="0" compatLnSpc="1">
            <a:prstTxWarp prst="textNoShape">
              <a:avLst/>
            </a:prstTxWarp>
          </a:bodyPr>
          <a:lstStyle>
            <a:lvl1pPr algn="r">
              <a:defRPr sz="1100">
                <a:cs typeface="+mn-cs"/>
              </a:defRPr>
            </a:lvl1pPr>
          </a:lstStyle>
          <a:p>
            <a:pPr>
              <a:defRPr/>
            </a:pPr>
            <a:fld id="{3C679A7F-5E72-447F-981F-6912D332637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8"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hdr="0" dt="0"/>
  <p:txStyles>
    <p:titleStyle>
      <a:lvl1pPr algn="l" defTabSz="1019175" rtl="0" eaLnBrk="0" fontAlgn="base" hangingPunct="0">
        <a:spcBef>
          <a:spcPct val="0"/>
        </a:spcBef>
        <a:spcAft>
          <a:spcPct val="0"/>
        </a:spcAft>
        <a:defRPr sz="4000" i="1">
          <a:solidFill>
            <a:schemeClr val="tx1"/>
          </a:solidFill>
          <a:latin typeface="+mj-lt"/>
          <a:ea typeface="+mj-ea"/>
          <a:cs typeface="+mj-cs"/>
        </a:defRPr>
      </a:lvl1pPr>
      <a:lvl2pPr algn="l" defTabSz="1019175" rtl="0" eaLnBrk="0" fontAlgn="base" hangingPunct="0">
        <a:spcBef>
          <a:spcPct val="0"/>
        </a:spcBef>
        <a:spcAft>
          <a:spcPct val="0"/>
        </a:spcAft>
        <a:defRPr sz="4000" i="1">
          <a:solidFill>
            <a:schemeClr val="tx1"/>
          </a:solidFill>
          <a:latin typeface="Arial" charset="0"/>
        </a:defRPr>
      </a:lvl2pPr>
      <a:lvl3pPr algn="l" defTabSz="1019175" rtl="0" eaLnBrk="0" fontAlgn="base" hangingPunct="0">
        <a:spcBef>
          <a:spcPct val="0"/>
        </a:spcBef>
        <a:spcAft>
          <a:spcPct val="0"/>
        </a:spcAft>
        <a:defRPr sz="4000" i="1">
          <a:solidFill>
            <a:schemeClr val="tx1"/>
          </a:solidFill>
          <a:latin typeface="Arial" charset="0"/>
        </a:defRPr>
      </a:lvl3pPr>
      <a:lvl4pPr algn="l" defTabSz="1019175" rtl="0" eaLnBrk="0" fontAlgn="base" hangingPunct="0">
        <a:spcBef>
          <a:spcPct val="0"/>
        </a:spcBef>
        <a:spcAft>
          <a:spcPct val="0"/>
        </a:spcAft>
        <a:defRPr sz="4000" i="1">
          <a:solidFill>
            <a:schemeClr val="tx1"/>
          </a:solidFill>
          <a:latin typeface="Arial" charset="0"/>
        </a:defRPr>
      </a:lvl4pPr>
      <a:lvl5pPr algn="l" defTabSz="1019175" rtl="0" eaLnBrk="0" fontAlgn="base" hangingPunct="0">
        <a:spcBef>
          <a:spcPct val="0"/>
        </a:spcBef>
        <a:spcAft>
          <a:spcPct val="0"/>
        </a:spcAft>
        <a:defRPr sz="4000" i="1">
          <a:solidFill>
            <a:schemeClr val="tx1"/>
          </a:solidFill>
          <a:latin typeface="Arial" charset="0"/>
        </a:defRPr>
      </a:lvl5pPr>
      <a:lvl6pPr marL="457200" algn="l" defTabSz="1019175" rtl="0" fontAlgn="base">
        <a:spcBef>
          <a:spcPct val="0"/>
        </a:spcBef>
        <a:spcAft>
          <a:spcPct val="0"/>
        </a:spcAft>
        <a:defRPr sz="4000" i="1">
          <a:solidFill>
            <a:schemeClr val="tx1"/>
          </a:solidFill>
          <a:latin typeface="Arial" charset="0"/>
        </a:defRPr>
      </a:lvl6pPr>
      <a:lvl7pPr marL="914400" algn="l" defTabSz="1019175" rtl="0" fontAlgn="base">
        <a:spcBef>
          <a:spcPct val="0"/>
        </a:spcBef>
        <a:spcAft>
          <a:spcPct val="0"/>
        </a:spcAft>
        <a:defRPr sz="4000" i="1">
          <a:solidFill>
            <a:schemeClr val="tx1"/>
          </a:solidFill>
          <a:latin typeface="Arial" charset="0"/>
        </a:defRPr>
      </a:lvl7pPr>
      <a:lvl8pPr marL="1371600" algn="l" defTabSz="1019175" rtl="0" fontAlgn="base">
        <a:spcBef>
          <a:spcPct val="0"/>
        </a:spcBef>
        <a:spcAft>
          <a:spcPct val="0"/>
        </a:spcAft>
        <a:defRPr sz="4000" i="1">
          <a:solidFill>
            <a:schemeClr val="tx1"/>
          </a:solidFill>
          <a:latin typeface="Arial" charset="0"/>
        </a:defRPr>
      </a:lvl8pPr>
      <a:lvl9pPr marL="1828800" algn="l" defTabSz="1019175" rtl="0" fontAlgn="base">
        <a:spcBef>
          <a:spcPct val="0"/>
        </a:spcBef>
        <a:spcAft>
          <a:spcPct val="0"/>
        </a:spcAft>
        <a:defRPr sz="4000" i="1">
          <a:solidFill>
            <a:schemeClr val="tx1"/>
          </a:solidFill>
          <a:latin typeface="Arial" charset="0"/>
        </a:defRPr>
      </a:lvl9pPr>
    </p:titleStyle>
    <p:bodyStyle>
      <a:lvl1pPr marL="382588" indent="-382588" algn="l" defTabSz="1019175" rtl="0" eaLnBrk="0" fontAlgn="base" hangingPunct="0">
        <a:spcBef>
          <a:spcPct val="20000"/>
        </a:spcBef>
        <a:spcAft>
          <a:spcPct val="0"/>
        </a:spcAft>
        <a:buClr>
          <a:schemeClr val="tx2"/>
        </a:buClr>
        <a:buSzPct val="90000"/>
        <a:buFont typeface="Arial" charset="0"/>
        <a:buChar char="■"/>
        <a:defRPr sz="3400">
          <a:solidFill>
            <a:schemeClr val="tx1"/>
          </a:solidFill>
          <a:latin typeface="+mn-lt"/>
          <a:ea typeface="+mn-ea"/>
          <a:cs typeface="+mn-cs"/>
        </a:defRPr>
      </a:lvl1pPr>
      <a:lvl2pPr marL="828675" indent="-319088" algn="l" defTabSz="1019175" rtl="0" eaLnBrk="0" fontAlgn="base" hangingPunct="0">
        <a:spcBef>
          <a:spcPct val="20000"/>
        </a:spcBef>
        <a:spcAft>
          <a:spcPct val="0"/>
        </a:spcAft>
        <a:buClr>
          <a:schemeClr val="tx2"/>
        </a:buClr>
        <a:buSzPct val="90000"/>
        <a:buFont typeface="Arial" charset="0"/>
        <a:buChar char="−"/>
        <a:defRPr sz="3200">
          <a:solidFill>
            <a:schemeClr val="tx1"/>
          </a:solidFill>
          <a:latin typeface="+mn-lt"/>
        </a:defRPr>
      </a:lvl2pPr>
      <a:lvl3pPr marL="1273175" indent="-254000" algn="l" defTabSz="1019175" rtl="0" eaLnBrk="0" fontAlgn="base" hangingPunct="0">
        <a:spcBef>
          <a:spcPct val="20000"/>
        </a:spcBef>
        <a:spcAft>
          <a:spcPct val="0"/>
        </a:spcAft>
        <a:buClr>
          <a:schemeClr val="tx2"/>
        </a:buClr>
        <a:buSzPct val="90000"/>
        <a:buChar char="•"/>
        <a:defRPr sz="3200">
          <a:solidFill>
            <a:schemeClr val="tx1"/>
          </a:solidFill>
          <a:latin typeface="+mn-lt"/>
        </a:defRPr>
      </a:lvl3pPr>
      <a:lvl4pPr marL="1782763" indent="-254000" algn="l" defTabSz="1019175" rtl="0" eaLnBrk="0" fontAlgn="base" hangingPunct="0">
        <a:spcBef>
          <a:spcPct val="20000"/>
        </a:spcBef>
        <a:spcAft>
          <a:spcPct val="0"/>
        </a:spcAft>
        <a:buClr>
          <a:schemeClr val="tx2"/>
        </a:buClr>
        <a:buSzPct val="90000"/>
        <a:buFont typeface="Arial" charset="0"/>
        <a:buChar char="■"/>
        <a:defRPr sz="3600">
          <a:solidFill>
            <a:schemeClr val="tx1"/>
          </a:solidFill>
          <a:latin typeface="+mn-lt"/>
        </a:defRPr>
      </a:lvl4pPr>
      <a:lvl5pPr marL="2292350" indent="-255588" algn="l" defTabSz="1019175" rtl="0" eaLnBrk="0" fontAlgn="base" hangingPunct="0">
        <a:spcBef>
          <a:spcPct val="20000"/>
        </a:spcBef>
        <a:spcAft>
          <a:spcPct val="0"/>
        </a:spcAft>
        <a:buClr>
          <a:schemeClr val="tx2"/>
        </a:buClr>
        <a:buSzPct val="90000"/>
        <a:buFont typeface="Arial" charset="0"/>
        <a:buChar char="■"/>
        <a:defRPr sz="3600">
          <a:solidFill>
            <a:schemeClr val="tx1"/>
          </a:solidFill>
          <a:latin typeface="+mn-lt"/>
        </a:defRPr>
      </a:lvl5pPr>
      <a:lvl6pPr marL="2749550" indent="-255588" algn="l" defTabSz="1019175" rtl="0" fontAlgn="base">
        <a:spcBef>
          <a:spcPct val="20000"/>
        </a:spcBef>
        <a:spcAft>
          <a:spcPct val="0"/>
        </a:spcAft>
        <a:buClr>
          <a:schemeClr val="tx2"/>
        </a:buClr>
        <a:buSzPct val="90000"/>
        <a:buFont typeface="Arial" charset="0"/>
        <a:buChar char="■"/>
        <a:defRPr sz="3600">
          <a:solidFill>
            <a:schemeClr val="tx1"/>
          </a:solidFill>
          <a:latin typeface="+mn-lt"/>
        </a:defRPr>
      </a:lvl6pPr>
      <a:lvl7pPr marL="3206750" indent="-255588" algn="l" defTabSz="1019175" rtl="0" fontAlgn="base">
        <a:spcBef>
          <a:spcPct val="20000"/>
        </a:spcBef>
        <a:spcAft>
          <a:spcPct val="0"/>
        </a:spcAft>
        <a:buClr>
          <a:schemeClr val="tx2"/>
        </a:buClr>
        <a:buSzPct val="90000"/>
        <a:buFont typeface="Arial" charset="0"/>
        <a:buChar char="■"/>
        <a:defRPr sz="3600">
          <a:solidFill>
            <a:schemeClr val="tx1"/>
          </a:solidFill>
          <a:latin typeface="+mn-lt"/>
        </a:defRPr>
      </a:lvl7pPr>
      <a:lvl8pPr marL="3663950" indent="-255588" algn="l" defTabSz="1019175" rtl="0" fontAlgn="base">
        <a:spcBef>
          <a:spcPct val="20000"/>
        </a:spcBef>
        <a:spcAft>
          <a:spcPct val="0"/>
        </a:spcAft>
        <a:buClr>
          <a:schemeClr val="tx2"/>
        </a:buClr>
        <a:buSzPct val="90000"/>
        <a:buFont typeface="Arial" charset="0"/>
        <a:buChar char="■"/>
        <a:defRPr sz="3600">
          <a:solidFill>
            <a:schemeClr val="tx1"/>
          </a:solidFill>
          <a:latin typeface="+mn-lt"/>
        </a:defRPr>
      </a:lvl8pPr>
      <a:lvl9pPr marL="4121150" indent="-255588" algn="l" defTabSz="1019175" rtl="0" fontAlgn="base">
        <a:spcBef>
          <a:spcPct val="20000"/>
        </a:spcBef>
        <a:spcAft>
          <a:spcPct val="0"/>
        </a:spcAft>
        <a:buClr>
          <a:schemeClr val="tx2"/>
        </a:buClr>
        <a:buSzPct val="90000"/>
        <a:buFont typeface="Arial" charset="0"/>
        <a:buChar char="■"/>
        <a:defRPr sz="3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ecyclebank.com/my_account/my_profil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ds.yahoo.com/_ylt=A0WTefSpgiBNSm4ARRijzbkF/SIG=138er1qco/EXP=1294062633/**http:/www.apwa.net/Images/Publications/Reporter/Auto%20truck%20on%20route.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rds.yahoo.com/_ylt=A0PDoTB_biJNOmUADsajzbkF/SIG=12n3elanm/EXP=1294188543/**http:/www.leoncountyfl.gov/Recycling/images/EH%20ClearStream.jpg"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ds.yahoo.com/_ylt=A0WTb_rbhCBNMTIAj3WjzbkF/SIG=12qmtt894/EXP=1294063195/**http:/www.4us2be.com/wp-content/uploads/2009/11/recycle_alu_money.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rds.yahoo.com/_ylt=A0WTb_oohSBNllMAv5ujzbkF/SIG=12l1v35kp/EXP=1294063272/**http:/www.southnorthants.gov.uk/Recycle_Bicycle_Prize_Giving.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rds.yahoo.com/_ylt=A0WTefhOgiBNkAIAZpGJzbkF;_ylu=X3oDMTBqMDkzMnFjBHBvcwM2NARzZWMDc3IEdnRpZAM-/SIG=1lqkbr56f/EXP=1294062542/**http:/images.search.yahoo.com/images/view?back=http://images.search.yahoo.com/search/images?p=automated+collection+trucks&amp;b=64&amp;ni=21&amp;ei=UTF-8&amp;xargs=0&amp;pstart=1&amp;fr=yfp-t-701&amp;w=400&amp;h=600&amp;imgurl=www.opala.org/solid_waste/images/curbside/tag_hand.jpg&amp;rurl=http://www.opala.org/solid_waste/curbside_inspect_and_process.htm&amp;size=223KB&amp;name=...+an+automated...&amp;p=automated+collection+trucks&amp;oid=b059cbd964df98debd30bb4be5d89efb&amp;fr2=&amp;no=64&amp;tt=1580&amp;b=64&amp;ni=21&amp;sigr=121umg3eb&amp;sigi=11m85dbfj&amp;sigb=13sje0v7v&amp;.crumb=NKPdxPegJM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dreamstime.com/register?jump_to=http://www.dreamstime.com/stock-image-recycling-money-image1087660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ds.yahoo.com/_ylt=A0WTbx8w.yJNSWAA3uKjzbkF/SIG=13khbkpa2/EXP=1294224560/**http:/theinspirationroom.com/daily/speeches/2009/7/john-f-kennedy-speaks-at-rice-university.jpg" TargetMode="External"/><Relationship Id="rId2" Type="http://schemas.openxmlformats.org/officeDocument/2006/relationships/hyperlink" Target="http://www.youtube.com/watch?v=g25G1M4EXrQ"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youtube.com/watch?v=_YPdVqwk97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g25G1M4EXrQ"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762000" y="381000"/>
            <a:ext cx="9099550" cy="3713163"/>
          </a:xfrm>
        </p:spPr>
        <p:txBody>
          <a:bodyPr/>
          <a:lstStyle/>
          <a:p>
            <a:pPr eaLnBrk="1" hangingPunct="1">
              <a:defRPr/>
            </a:pPr>
            <a:r>
              <a:rPr lang="en-US" sz="3600" dirty="0" smtClean="0">
                <a:solidFill>
                  <a:schemeClr val="tx2"/>
                </a:solidFill>
              </a:rPr>
              <a:t/>
            </a:r>
            <a:br>
              <a:rPr lang="en-US" sz="3600" dirty="0" smtClean="0">
                <a:solidFill>
                  <a:schemeClr val="tx2"/>
                </a:solidFill>
              </a:rPr>
            </a:br>
            <a:r>
              <a:rPr lang="en-US" sz="3600" b="1" dirty="0" smtClean="0">
                <a:solidFill>
                  <a:schemeClr val="tx2"/>
                </a:solidFill>
              </a:rPr>
              <a:t> </a:t>
            </a:r>
            <a:r>
              <a:rPr lang="en-US" b="1" i="0" dirty="0" smtClean="0">
                <a:solidFill>
                  <a:schemeClr val="tx2"/>
                </a:solidFill>
              </a:rPr>
              <a:t>Benchmarking research suggests: Significant benefits from competitive bid for collection services </a:t>
            </a:r>
          </a:p>
        </p:txBody>
      </p:sp>
      <p:sp>
        <p:nvSpPr>
          <p:cNvPr id="20482" name="Text Box 3"/>
          <p:cNvSpPr txBox="1">
            <a:spLocks noChangeArrowheads="1"/>
          </p:cNvSpPr>
          <p:nvPr/>
        </p:nvSpPr>
        <p:spPr bwMode="auto">
          <a:xfrm>
            <a:off x="8801100" y="7356475"/>
            <a:ext cx="1257300" cy="406400"/>
          </a:xfrm>
          <a:prstGeom prst="rect">
            <a:avLst/>
          </a:prstGeom>
          <a:noFill/>
          <a:ln w="9525">
            <a:noFill/>
            <a:miter lim="800000"/>
            <a:headEnd/>
            <a:tailEnd/>
          </a:ln>
        </p:spPr>
        <p:txBody>
          <a:bodyPr lIns="101884" tIns="50942" rIns="101884" bIns="50942">
            <a:spAutoFit/>
          </a:bodyPr>
          <a:lstStyle/>
          <a:p>
            <a:pPr defTabSz="1019175">
              <a:spcBef>
                <a:spcPct val="50000"/>
              </a:spcBef>
            </a:pPr>
            <a:endParaRPr lang="en-US" dirty="0"/>
          </a:p>
        </p:txBody>
      </p:sp>
      <p:sp>
        <p:nvSpPr>
          <p:cNvPr id="20483" name="Text Box 4"/>
          <p:cNvSpPr txBox="1">
            <a:spLocks noChangeArrowheads="1"/>
          </p:cNvSpPr>
          <p:nvPr/>
        </p:nvSpPr>
        <p:spPr bwMode="auto">
          <a:xfrm>
            <a:off x="503238" y="4495800"/>
            <a:ext cx="9555162" cy="863600"/>
          </a:xfrm>
          <a:prstGeom prst="rect">
            <a:avLst/>
          </a:prstGeom>
          <a:noFill/>
          <a:ln w="9525">
            <a:noFill/>
            <a:miter lim="800000"/>
            <a:headEnd/>
            <a:tailEnd/>
          </a:ln>
        </p:spPr>
        <p:txBody>
          <a:bodyPr lIns="101884" tIns="50942" rIns="101884" bIns="50942">
            <a:spAutoFit/>
          </a:bodyPr>
          <a:lstStyle/>
          <a:p>
            <a:pPr algn="ctr" defTabSz="1019175">
              <a:spcBef>
                <a:spcPct val="50000"/>
              </a:spcBef>
            </a:pPr>
            <a:r>
              <a:rPr lang="en-US" i="1" dirty="0"/>
              <a:t>Dave Jaye, Recycling Specialist</a:t>
            </a:r>
          </a:p>
          <a:p>
            <a:pPr algn="ctr" defTabSz="1019175">
              <a:spcBef>
                <a:spcPct val="50000"/>
              </a:spcBef>
            </a:pPr>
            <a:r>
              <a:rPr lang="en-US" i="1" dirty="0"/>
              <a:t>Solid Waste Management Department Collier County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Grp="1" noChangeArrowheads="1"/>
          </p:cNvSpPr>
          <p:nvPr>
            <p:ph type="sldNum" sz="quarter" idx="12"/>
          </p:nvPr>
        </p:nvSpPr>
        <p:spPr/>
        <p:txBody>
          <a:bodyPr/>
          <a:lstStyle/>
          <a:p>
            <a:pPr>
              <a:defRPr/>
            </a:pPr>
            <a:fld id="{291393DD-39E3-49B9-95BC-0D7244D75186}" type="slidenum">
              <a:rPr lang="en-US"/>
              <a:pPr>
                <a:defRPr/>
              </a:pPr>
              <a:t>10</a:t>
            </a:fld>
            <a:endParaRPr lang="en-US" dirty="0"/>
          </a:p>
        </p:txBody>
      </p:sp>
      <p:sp>
        <p:nvSpPr>
          <p:cNvPr id="51202" name="Rectangle 2"/>
          <p:cNvSpPr>
            <a:spLocks noGrp="1" noChangeArrowheads="1"/>
          </p:cNvSpPr>
          <p:nvPr>
            <p:ph type="title" idx="4294967295"/>
          </p:nvPr>
        </p:nvSpPr>
        <p:spPr/>
        <p:txBody>
          <a:bodyPr/>
          <a:lstStyle/>
          <a:p>
            <a:pPr algn="ctr">
              <a:defRPr/>
            </a:pPr>
            <a:r>
              <a:rPr lang="en-US" dirty="0" smtClean="0">
                <a:solidFill>
                  <a:schemeClr val="tx2"/>
                </a:solidFill>
              </a:rPr>
              <a:t>RFID on trash/recycling carts</a:t>
            </a:r>
          </a:p>
        </p:txBody>
      </p:sp>
      <p:sp>
        <p:nvSpPr>
          <p:cNvPr id="34819" name="Rectangle 3"/>
          <p:cNvSpPr>
            <a:spLocks noGrp="1" noChangeArrowheads="1"/>
          </p:cNvSpPr>
          <p:nvPr>
            <p:ph type="body" idx="4294967295"/>
          </p:nvPr>
        </p:nvSpPr>
        <p:spPr>
          <a:xfrm>
            <a:off x="1295400" y="2057400"/>
            <a:ext cx="8548688" cy="4967288"/>
          </a:xfrm>
        </p:spPr>
        <p:txBody>
          <a:bodyPr/>
          <a:lstStyle/>
          <a:p>
            <a:r>
              <a:rPr lang="en-US" dirty="0" smtClean="0"/>
              <a:t>RFID systems can help in rewarding residents and businesses who recycle</a:t>
            </a:r>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p:txBody>
      </p:sp>
      <p:sp>
        <p:nvSpPr>
          <p:cNvPr id="34820" name="Rectangle 3"/>
          <p:cNvSpPr>
            <a:spLocks noChangeArrowheads="1"/>
          </p:cNvSpPr>
          <p:nvPr/>
        </p:nvSpPr>
        <p:spPr bwMode="auto">
          <a:xfrm>
            <a:off x="1295400" y="2057400"/>
            <a:ext cx="8548688" cy="4967288"/>
          </a:xfrm>
          <a:prstGeom prst="rect">
            <a:avLst/>
          </a:prstGeom>
          <a:noFill/>
          <a:ln w="9525">
            <a:noFill/>
            <a:miter lim="800000"/>
            <a:headEnd/>
            <a:tailEnd/>
          </a:ln>
        </p:spPr>
        <p:txBody>
          <a:bodyPr lIns="102591" tIns="51296" rIns="102591" bIns="51296"/>
          <a:lstStyle/>
          <a:p>
            <a:pPr marL="382588" indent="-382588" defTabSz="1019175" eaLnBrk="0" hangingPunct="0">
              <a:spcBef>
                <a:spcPct val="20000"/>
              </a:spcBef>
              <a:buClr>
                <a:schemeClr val="tx2"/>
              </a:buClr>
              <a:buSzPct val="90000"/>
              <a:buFont typeface="Arial" charset="0"/>
              <a:buNone/>
            </a:pPr>
            <a:endParaRPr lang="en-US" sz="3400" dirty="0"/>
          </a:p>
          <a:p>
            <a:pPr marL="382588" indent="-382588" defTabSz="1019175" eaLnBrk="0" hangingPunct="0">
              <a:spcBef>
                <a:spcPct val="20000"/>
              </a:spcBef>
              <a:buClr>
                <a:schemeClr val="tx2"/>
              </a:buClr>
              <a:buSzPct val="90000"/>
              <a:buFont typeface="Arial" charset="0"/>
              <a:buNone/>
            </a:pPr>
            <a:endParaRPr lang="en-US" sz="3400" dirty="0"/>
          </a:p>
        </p:txBody>
      </p:sp>
      <p:pic>
        <p:nvPicPr>
          <p:cNvPr id="34821" name="Picture 7" descr="web-unit_small_8-30-10">
            <a:hlinkClick r:id="rId3"/>
          </p:cNvPr>
          <p:cNvPicPr>
            <a:picLocks noChangeAspect="1" noChangeArrowheads="1"/>
          </p:cNvPicPr>
          <p:nvPr/>
        </p:nvPicPr>
        <p:blipFill>
          <a:blip r:embed="rId4" cstate="print"/>
          <a:srcRect/>
          <a:stretch>
            <a:fillRect/>
          </a:stretch>
        </p:blipFill>
        <p:spPr bwMode="auto">
          <a:xfrm>
            <a:off x="1676400" y="3352800"/>
            <a:ext cx="6705600" cy="3952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4FF535D5-CE03-4CA1-8E2E-4B8A6040BF0E}" type="slidenum">
              <a:rPr lang="en-US"/>
              <a:pPr>
                <a:defRPr/>
              </a:pPr>
              <a:t>11</a:t>
            </a:fld>
            <a:endParaRPr lang="en-US" dirty="0"/>
          </a:p>
        </p:txBody>
      </p:sp>
      <p:sp>
        <p:nvSpPr>
          <p:cNvPr id="52226" name="Rectangle 2"/>
          <p:cNvSpPr>
            <a:spLocks noGrp="1" noChangeArrowheads="1"/>
          </p:cNvSpPr>
          <p:nvPr>
            <p:ph type="title"/>
          </p:nvPr>
        </p:nvSpPr>
        <p:spPr/>
        <p:txBody>
          <a:bodyPr/>
          <a:lstStyle/>
          <a:p>
            <a:pPr algn="ctr">
              <a:defRPr/>
            </a:pPr>
            <a:r>
              <a:rPr lang="en-US" sz="3600" b="1" dirty="0" smtClean="0">
                <a:solidFill>
                  <a:schemeClr val="tx2"/>
                </a:solidFill>
              </a:rPr>
              <a:t>Enhanced Waste/Recycling Enforcement</a:t>
            </a:r>
          </a:p>
        </p:txBody>
      </p:sp>
      <p:sp>
        <p:nvSpPr>
          <p:cNvPr id="36867" name="Rectangle 3"/>
          <p:cNvSpPr>
            <a:spLocks noGrp="1" noChangeArrowheads="1"/>
          </p:cNvSpPr>
          <p:nvPr>
            <p:ph type="body" idx="1"/>
          </p:nvPr>
        </p:nvSpPr>
        <p:spPr/>
        <p:txBody>
          <a:bodyPr/>
          <a:lstStyle/>
          <a:p>
            <a:r>
              <a:rPr lang="en-US" dirty="0" smtClean="0"/>
              <a:t>Digital based scale options on collection trucks allow for data collection and research on weight based rates. </a:t>
            </a:r>
          </a:p>
        </p:txBody>
      </p:sp>
      <p:pic>
        <p:nvPicPr>
          <p:cNvPr id="36868" name="Picture 5" descr="View Image">
            <a:hlinkClick r:id="rId2"/>
          </p:cNvPr>
          <p:cNvPicPr>
            <a:picLocks noChangeAspect="1" noChangeArrowheads="1"/>
          </p:cNvPicPr>
          <p:nvPr/>
        </p:nvPicPr>
        <p:blipFill>
          <a:blip r:embed="rId3" cstate="print"/>
          <a:srcRect/>
          <a:stretch>
            <a:fillRect/>
          </a:stretch>
        </p:blipFill>
        <p:spPr bwMode="auto">
          <a:xfrm>
            <a:off x="6400800" y="4267200"/>
            <a:ext cx="3040063" cy="3276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Grp="1" noChangeArrowheads="1"/>
          </p:cNvSpPr>
          <p:nvPr>
            <p:ph type="sldNum" sz="quarter" idx="12"/>
          </p:nvPr>
        </p:nvSpPr>
        <p:spPr/>
        <p:txBody>
          <a:bodyPr/>
          <a:lstStyle/>
          <a:p>
            <a:pPr>
              <a:defRPr/>
            </a:pPr>
            <a:fld id="{FC31961F-2BD7-4A4F-81B6-7AAA33B3369F}" type="slidenum">
              <a:rPr lang="en-US"/>
              <a:pPr>
                <a:defRPr/>
              </a:pPr>
              <a:t>12</a:t>
            </a:fld>
            <a:endParaRPr lang="en-US" dirty="0"/>
          </a:p>
        </p:txBody>
      </p:sp>
      <p:sp>
        <p:nvSpPr>
          <p:cNvPr id="54274" name="Rectangle 2"/>
          <p:cNvSpPr>
            <a:spLocks noGrp="1" noChangeArrowheads="1"/>
          </p:cNvSpPr>
          <p:nvPr>
            <p:ph type="title"/>
          </p:nvPr>
        </p:nvSpPr>
        <p:spPr/>
        <p:txBody>
          <a:bodyPr/>
          <a:lstStyle/>
          <a:p>
            <a:pPr algn="ctr">
              <a:defRPr/>
            </a:pPr>
            <a:r>
              <a:rPr lang="en-US" dirty="0" smtClean="0">
                <a:solidFill>
                  <a:schemeClr val="tx2"/>
                </a:solidFill>
              </a:rPr>
              <a:t>Mailings and Brochures</a:t>
            </a:r>
          </a:p>
        </p:txBody>
      </p:sp>
      <p:sp>
        <p:nvSpPr>
          <p:cNvPr id="37891" name="Rectangle 3"/>
          <p:cNvSpPr>
            <a:spLocks noGrp="1" noChangeArrowheads="1"/>
          </p:cNvSpPr>
          <p:nvPr>
            <p:ph type="body" idx="1"/>
          </p:nvPr>
        </p:nvSpPr>
        <p:spPr>
          <a:xfrm>
            <a:off x="1219200" y="2057400"/>
            <a:ext cx="8548688" cy="4967288"/>
          </a:xfrm>
        </p:spPr>
        <p:txBody>
          <a:bodyPr/>
          <a:lstStyle/>
          <a:p>
            <a:pPr lvl="0"/>
            <a:r>
              <a:rPr lang="en-US" dirty="0" smtClean="0"/>
              <a:t>WMI invests $50,000,  about 15 cents per Collier County resident (320,000) on recycling promotion vs. over $2 per resident in other communities</a:t>
            </a:r>
          </a:p>
          <a:p>
            <a:endParaRPr lang="en-US" dirty="0" smtClean="0"/>
          </a:p>
          <a:p>
            <a:endParaRPr lang="en-US" dirty="0" smtClean="0"/>
          </a:p>
          <a:p>
            <a:pPr>
              <a:buFont typeface="Arial" charset="0"/>
              <a:buNone/>
            </a:pPr>
            <a:endParaRPr lang="en-US" dirty="0" smtClean="0"/>
          </a:p>
        </p:txBody>
      </p:sp>
      <p:pic>
        <p:nvPicPr>
          <p:cNvPr id="37892" name="Picture 7" descr="ANd9GcQo8z93junZHLDvDB1kUp9sRLWvrybVDn5yQi1-WBPqXeDvPbQq3A"/>
          <p:cNvPicPr>
            <a:picLocks noChangeAspect="1" noChangeArrowheads="1"/>
          </p:cNvPicPr>
          <p:nvPr/>
        </p:nvPicPr>
        <p:blipFill>
          <a:blip r:embed="rId3" cstate="print"/>
          <a:srcRect/>
          <a:stretch>
            <a:fillRect/>
          </a:stretch>
        </p:blipFill>
        <p:spPr bwMode="auto">
          <a:xfrm>
            <a:off x="1905000" y="4267200"/>
            <a:ext cx="2138363" cy="3114675"/>
          </a:xfrm>
          <a:prstGeom prst="rect">
            <a:avLst/>
          </a:prstGeom>
          <a:noFill/>
          <a:ln w="9525">
            <a:noFill/>
            <a:miter lim="800000"/>
            <a:headEnd/>
            <a:tailEnd/>
          </a:ln>
        </p:spPr>
      </p:pic>
      <p:sp>
        <p:nvSpPr>
          <p:cNvPr id="37893" name="Rectangle 3"/>
          <p:cNvSpPr>
            <a:spLocks noChangeArrowheads="1"/>
          </p:cNvSpPr>
          <p:nvPr/>
        </p:nvSpPr>
        <p:spPr bwMode="auto">
          <a:xfrm>
            <a:off x="1219200" y="2057400"/>
            <a:ext cx="8548688" cy="4967288"/>
          </a:xfrm>
          <a:prstGeom prst="rect">
            <a:avLst/>
          </a:prstGeom>
          <a:noFill/>
          <a:ln w="9525">
            <a:noFill/>
            <a:miter lim="800000"/>
            <a:headEnd/>
            <a:tailEnd/>
          </a:ln>
        </p:spPr>
        <p:txBody>
          <a:bodyPr lIns="102591" tIns="51296" rIns="102591" bIns="51296"/>
          <a:lstStyle/>
          <a:p>
            <a:pPr marL="382588" indent="-382588" defTabSz="1019175" eaLnBrk="0" hangingPunct="0">
              <a:spcBef>
                <a:spcPct val="20000"/>
              </a:spcBef>
              <a:buClr>
                <a:schemeClr val="tx2"/>
              </a:buClr>
              <a:buSzPct val="90000"/>
              <a:buFont typeface="Arial" charset="0"/>
              <a:buChar char="■"/>
            </a:pPr>
            <a:endParaRPr lang="en-US" sz="3400" dirty="0"/>
          </a:p>
        </p:txBody>
      </p:sp>
      <p:pic>
        <p:nvPicPr>
          <p:cNvPr id="37894" name="Picture 10" descr="ANd9GcTLh5g88b9Jgb1MHpuj8mz_zIi3HNCLZCVo6NA_sgwXFMkxZG8Z"/>
          <p:cNvPicPr>
            <a:picLocks noChangeAspect="1" noChangeArrowheads="1"/>
          </p:cNvPicPr>
          <p:nvPr/>
        </p:nvPicPr>
        <p:blipFill>
          <a:blip r:embed="rId4" cstate="print"/>
          <a:srcRect/>
          <a:stretch>
            <a:fillRect/>
          </a:stretch>
        </p:blipFill>
        <p:spPr bwMode="auto">
          <a:xfrm>
            <a:off x="4572000" y="4424363"/>
            <a:ext cx="4495800" cy="29019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Grp="1" noChangeArrowheads="1"/>
          </p:cNvSpPr>
          <p:nvPr>
            <p:ph type="sldNum" sz="quarter" idx="12"/>
          </p:nvPr>
        </p:nvSpPr>
        <p:spPr/>
        <p:txBody>
          <a:bodyPr/>
          <a:lstStyle/>
          <a:p>
            <a:pPr>
              <a:defRPr/>
            </a:pPr>
            <a:fld id="{E8A45FF5-5AC7-4771-A717-EF86AD91260D}" type="slidenum">
              <a:rPr lang="en-US"/>
              <a:pPr>
                <a:defRPr/>
              </a:pPr>
              <a:t>13</a:t>
            </a:fld>
            <a:endParaRPr lang="en-US" dirty="0"/>
          </a:p>
        </p:txBody>
      </p:sp>
      <p:sp>
        <p:nvSpPr>
          <p:cNvPr id="54274" name="Rectangle 2"/>
          <p:cNvSpPr>
            <a:spLocks noGrp="1" noChangeArrowheads="1"/>
          </p:cNvSpPr>
          <p:nvPr>
            <p:ph type="title" idx="4294967295"/>
          </p:nvPr>
        </p:nvSpPr>
        <p:spPr>
          <a:xfrm>
            <a:off x="1844675" y="304800"/>
            <a:ext cx="8213725" cy="1252538"/>
          </a:xfrm>
        </p:spPr>
        <p:txBody>
          <a:bodyPr/>
          <a:lstStyle/>
          <a:p>
            <a:pPr algn="ctr">
              <a:defRPr/>
            </a:pPr>
            <a:r>
              <a:rPr lang="en-US" sz="3200" b="1" dirty="0" smtClean="0">
                <a:solidFill>
                  <a:schemeClr val="tx2"/>
                </a:solidFill>
              </a:rPr>
              <a:t>Collection services for all County Facilities</a:t>
            </a:r>
          </a:p>
        </p:txBody>
      </p:sp>
      <p:sp>
        <p:nvSpPr>
          <p:cNvPr id="38915" name="Rectangle 3"/>
          <p:cNvSpPr>
            <a:spLocks noGrp="1" noChangeArrowheads="1"/>
          </p:cNvSpPr>
          <p:nvPr>
            <p:ph type="body" idx="4294967295"/>
          </p:nvPr>
        </p:nvSpPr>
        <p:spPr>
          <a:xfrm>
            <a:off x="1143000" y="1905000"/>
            <a:ext cx="8548688" cy="4967288"/>
          </a:xfrm>
        </p:spPr>
        <p:txBody>
          <a:bodyPr/>
          <a:lstStyle/>
          <a:p>
            <a:r>
              <a:rPr lang="en-US" dirty="0" smtClean="0"/>
              <a:t>Beaches, County community centers, parks, street waste/recycling containers</a:t>
            </a:r>
          </a:p>
        </p:txBody>
      </p:sp>
      <p:sp>
        <p:nvSpPr>
          <p:cNvPr id="38916" name="Rectangle 3"/>
          <p:cNvSpPr>
            <a:spLocks noChangeArrowheads="1"/>
          </p:cNvSpPr>
          <p:nvPr/>
        </p:nvSpPr>
        <p:spPr bwMode="auto">
          <a:xfrm>
            <a:off x="1219200" y="2057400"/>
            <a:ext cx="8548688" cy="4967288"/>
          </a:xfrm>
          <a:prstGeom prst="rect">
            <a:avLst/>
          </a:prstGeom>
          <a:noFill/>
          <a:ln w="9525">
            <a:noFill/>
            <a:miter lim="800000"/>
            <a:headEnd/>
            <a:tailEnd/>
          </a:ln>
        </p:spPr>
        <p:txBody>
          <a:bodyPr lIns="102591" tIns="51296" rIns="102591" bIns="51296"/>
          <a:lstStyle/>
          <a:p>
            <a:pPr marL="382588" indent="-382588" defTabSz="1019175" eaLnBrk="0" hangingPunct="0">
              <a:spcBef>
                <a:spcPct val="20000"/>
              </a:spcBef>
              <a:buClr>
                <a:schemeClr val="tx2"/>
              </a:buClr>
              <a:buSzPct val="90000"/>
              <a:buFont typeface="Arial" charset="0"/>
              <a:buChar char="■"/>
            </a:pPr>
            <a:endParaRPr lang="en-US" sz="3400" dirty="0"/>
          </a:p>
          <a:p>
            <a:pPr marL="382588" indent="-382588" defTabSz="1019175" eaLnBrk="0" hangingPunct="0">
              <a:spcBef>
                <a:spcPct val="20000"/>
              </a:spcBef>
              <a:buClr>
                <a:schemeClr val="tx2"/>
              </a:buClr>
              <a:buSzPct val="90000"/>
              <a:buFont typeface="Arial" charset="0"/>
              <a:buNone/>
            </a:pPr>
            <a:endParaRPr lang="en-US" sz="3400" dirty="0"/>
          </a:p>
        </p:txBody>
      </p:sp>
      <p:pic>
        <p:nvPicPr>
          <p:cNvPr id="38917" name="Picture 8" descr="ANd9GcRXal8Kgw4oyik0vMKTSbh69-cznEqvAJ1nNPOkSl8rPX6zI9Cm"/>
          <p:cNvPicPr>
            <a:picLocks noChangeAspect="1" noChangeArrowheads="1"/>
          </p:cNvPicPr>
          <p:nvPr/>
        </p:nvPicPr>
        <p:blipFill>
          <a:blip r:embed="rId2" cstate="print"/>
          <a:srcRect/>
          <a:stretch>
            <a:fillRect/>
          </a:stretch>
        </p:blipFill>
        <p:spPr bwMode="auto">
          <a:xfrm>
            <a:off x="3581400" y="3429000"/>
            <a:ext cx="5486400" cy="36433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1"/>
          <p:cNvSpPr>
            <a:spLocks noGrp="1" noChangeArrowheads="1"/>
          </p:cNvSpPr>
          <p:nvPr>
            <p:ph type="sldNum" sz="quarter" idx="12"/>
          </p:nvPr>
        </p:nvSpPr>
        <p:spPr/>
        <p:txBody>
          <a:bodyPr/>
          <a:lstStyle/>
          <a:p>
            <a:pPr>
              <a:defRPr/>
            </a:pPr>
            <a:fld id="{E904AB05-72B1-4790-B269-E2C22D54C418}" type="slidenum">
              <a:rPr lang="en-US"/>
              <a:pPr>
                <a:defRPr/>
              </a:pPr>
              <a:t>14</a:t>
            </a:fld>
            <a:endParaRPr lang="en-US" dirty="0"/>
          </a:p>
        </p:txBody>
      </p:sp>
      <p:sp>
        <p:nvSpPr>
          <p:cNvPr id="54274" name="Rectangle 2"/>
          <p:cNvSpPr>
            <a:spLocks noGrp="1" noChangeArrowheads="1"/>
          </p:cNvSpPr>
          <p:nvPr>
            <p:ph type="title" idx="4294967295"/>
          </p:nvPr>
        </p:nvSpPr>
        <p:spPr/>
        <p:txBody>
          <a:bodyPr/>
          <a:lstStyle/>
          <a:p>
            <a:pPr algn="ctr">
              <a:defRPr/>
            </a:pPr>
            <a:r>
              <a:rPr lang="en-US" sz="3200" b="1" i="0" dirty="0" smtClean="0">
                <a:solidFill>
                  <a:schemeClr val="tx2"/>
                </a:solidFill>
              </a:rPr>
              <a:t>Collection Services For All Temporary Events</a:t>
            </a:r>
          </a:p>
        </p:txBody>
      </p:sp>
      <p:sp>
        <p:nvSpPr>
          <p:cNvPr id="39939" name="Rectangle 3"/>
          <p:cNvSpPr>
            <a:spLocks noGrp="1" noChangeArrowheads="1"/>
          </p:cNvSpPr>
          <p:nvPr>
            <p:ph type="body" idx="4294967295"/>
          </p:nvPr>
        </p:nvSpPr>
        <p:spPr>
          <a:xfrm>
            <a:off x="1143000" y="1905000"/>
            <a:ext cx="8548688" cy="4967288"/>
          </a:xfrm>
        </p:spPr>
        <p:txBody>
          <a:bodyPr/>
          <a:lstStyle/>
          <a:p>
            <a:pPr>
              <a:buNone/>
            </a:pPr>
            <a:r>
              <a:rPr lang="en-US" dirty="0" smtClean="0"/>
              <a:t>a</a:t>
            </a:r>
          </a:p>
        </p:txBody>
      </p:sp>
      <p:sp>
        <p:nvSpPr>
          <p:cNvPr id="39940" name="Rectangle 3"/>
          <p:cNvSpPr>
            <a:spLocks noChangeArrowheads="1"/>
          </p:cNvSpPr>
          <p:nvPr/>
        </p:nvSpPr>
        <p:spPr bwMode="auto">
          <a:xfrm>
            <a:off x="1219200" y="2057400"/>
            <a:ext cx="8548688" cy="4967288"/>
          </a:xfrm>
          <a:prstGeom prst="rect">
            <a:avLst/>
          </a:prstGeom>
          <a:noFill/>
          <a:ln w="9525">
            <a:noFill/>
            <a:miter lim="800000"/>
            <a:headEnd/>
            <a:tailEnd/>
          </a:ln>
        </p:spPr>
        <p:txBody>
          <a:bodyPr lIns="102591" tIns="51296" rIns="102591" bIns="51296"/>
          <a:lstStyle/>
          <a:p>
            <a:pPr marL="382588" indent="-382588" defTabSz="1019175" eaLnBrk="0" hangingPunct="0">
              <a:spcBef>
                <a:spcPct val="20000"/>
              </a:spcBef>
              <a:buClr>
                <a:schemeClr val="tx2"/>
              </a:buClr>
              <a:buSzPct val="90000"/>
              <a:buFont typeface="Arial" charset="0"/>
              <a:buChar char="■"/>
            </a:pPr>
            <a:endParaRPr lang="en-US" sz="3400" dirty="0"/>
          </a:p>
          <a:p>
            <a:pPr marL="382588" indent="-382588" defTabSz="1019175" eaLnBrk="0" hangingPunct="0">
              <a:spcBef>
                <a:spcPct val="20000"/>
              </a:spcBef>
              <a:buClr>
                <a:schemeClr val="tx2"/>
              </a:buClr>
              <a:buSzPct val="90000"/>
              <a:buFont typeface="Arial" charset="0"/>
              <a:buNone/>
            </a:pPr>
            <a:endParaRPr lang="en-US" sz="3400" dirty="0"/>
          </a:p>
        </p:txBody>
      </p:sp>
      <p:sp>
        <p:nvSpPr>
          <p:cNvPr id="39941" name="Rectangle 3"/>
          <p:cNvSpPr>
            <a:spLocks noChangeArrowheads="1"/>
          </p:cNvSpPr>
          <p:nvPr/>
        </p:nvSpPr>
        <p:spPr bwMode="auto">
          <a:xfrm>
            <a:off x="1143000" y="1905000"/>
            <a:ext cx="8548688" cy="4967288"/>
          </a:xfrm>
          <a:prstGeom prst="rect">
            <a:avLst/>
          </a:prstGeom>
          <a:noFill/>
          <a:ln w="9525">
            <a:noFill/>
            <a:miter lim="800000"/>
            <a:headEnd/>
            <a:tailEnd/>
          </a:ln>
        </p:spPr>
        <p:txBody>
          <a:bodyPr lIns="102591" tIns="51296" rIns="102591" bIns="51296"/>
          <a:lstStyle/>
          <a:p>
            <a:pPr marL="382588" indent="-382588" defTabSz="1019175" eaLnBrk="0" hangingPunct="0">
              <a:spcBef>
                <a:spcPct val="20000"/>
              </a:spcBef>
              <a:buClr>
                <a:schemeClr val="tx2"/>
              </a:buClr>
              <a:buSzPct val="90000"/>
              <a:buFont typeface="Arial" charset="0"/>
              <a:buNone/>
            </a:pPr>
            <a:endParaRPr lang="en-US" sz="3400" dirty="0"/>
          </a:p>
        </p:txBody>
      </p:sp>
      <p:sp>
        <p:nvSpPr>
          <p:cNvPr id="39942" name="Rectangle 3"/>
          <p:cNvSpPr>
            <a:spLocks noChangeArrowheads="1"/>
          </p:cNvSpPr>
          <p:nvPr/>
        </p:nvSpPr>
        <p:spPr bwMode="auto">
          <a:xfrm>
            <a:off x="1143000" y="1905000"/>
            <a:ext cx="8548688" cy="4967288"/>
          </a:xfrm>
          <a:prstGeom prst="rect">
            <a:avLst/>
          </a:prstGeom>
          <a:noFill/>
          <a:ln w="9525">
            <a:noFill/>
            <a:miter lim="800000"/>
            <a:headEnd/>
            <a:tailEnd/>
          </a:ln>
        </p:spPr>
        <p:txBody>
          <a:bodyPr lIns="102591" tIns="51296" rIns="102591" bIns="51296"/>
          <a:lstStyle/>
          <a:p>
            <a:pPr marL="382588" indent="-382588" defTabSz="1019175" eaLnBrk="0" hangingPunct="0">
              <a:spcBef>
                <a:spcPct val="20000"/>
              </a:spcBef>
              <a:buClr>
                <a:schemeClr val="tx2"/>
              </a:buClr>
              <a:buSzPct val="90000"/>
              <a:buFont typeface="Arial" charset="0"/>
              <a:buNone/>
            </a:pPr>
            <a:endParaRPr lang="en-US" sz="3400" dirty="0"/>
          </a:p>
        </p:txBody>
      </p:sp>
      <p:pic>
        <p:nvPicPr>
          <p:cNvPr id="39943" name="Picture 11" descr="ANd9GcT8tA7h3BnrcXCWCBj48ZfMKekJWiLK1S-AB_VMcXNB-5xqYZvw"/>
          <p:cNvPicPr>
            <a:picLocks noChangeAspect="1" noChangeArrowheads="1"/>
          </p:cNvPicPr>
          <p:nvPr/>
        </p:nvPicPr>
        <p:blipFill>
          <a:blip r:embed="rId2" cstate="print"/>
          <a:srcRect/>
          <a:stretch>
            <a:fillRect/>
          </a:stretch>
        </p:blipFill>
        <p:spPr bwMode="auto">
          <a:xfrm>
            <a:off x="838200" y="1905000"/>
            <a:ext cx="3419475" cy="3810000"/>
          </a:xfrm>
          <a:prstGeom prst="rect">
            <a:avLst/>
          </a:prstGeom>
          <a:noFill/>
          <a:ln w="9525">
            <a:noFill/>
            <a:miter lim="800000"/>
            <a:headEnd/>
            <a:tailEnd/>
          </a:ln>
        </p:spPr>
      </p:pic>
      <p:sp>
        <p:nvSpPr>
          <p:cNvPr id="39944" name="Rectangle 3"/>
          <p:cNvSpPr>
            <a:spLocks noChangeArrowheads="1"/>
          </p:cNvSpPr>
          <p:nvPr/>
        </p:nvSpPr>
        <p:spPr bwMode="auto">
          <a:xfrm>
            <a:off x="1143000" y="1905000"/>
            <a:ext cx="8548688" cy="4967288"/>
          </a:xfrm>
          <a:prstGeom prst="rect">
            <a:avLst/>
          </a:prstGeom>
          <a:noFill/>
          <a:ln w="9525">
            <a:noFill/>
            <a:miter lim="800000"/>
            <a:headEnd/>
            <a:tailEnd/>
          </a:ln>
        </p:spPr>
        <p:txBody>
          <a:bodyPr lIns="102591" tIns="51296" rIns="102591" bIns="51296"/>
          <a:lstStyle/>
          <a:p>
            <a:pPr marL="382588" indent="-382588" defTabSz="1019175" eaLnBrk="0" hangingPunct="0">
              <a:spcBef>
                <a:spcPct val="20000"/>
              </a:spcBef>
              <a:buClr>
                <a:schemeClr val="tx2"/>
              </a:buClr>
              <a:buSzPct val="90000"/>
              <a:buFont typeface="Arial" pitchFamily="34" charset="0"/>
              <a:buChar char="•"/>
            </a:pPr>
            <a:endParaRPr lang="en-US" sz="3400" dirty="0"/>
          </a:p>
        </p:txBody>
      </p:sp>
      <p:pic>
        <p:nvPicPr>
          <p:cNvPr id="39945" name="Picture 14" descr="View Image">
            <a:hlinkClick r:id="rId3"/>
          </p:cNvPr>
          <p:cNvPicPr>
            <a:picLocks noChangeAspect="1" noChangeArrowheads="1"/>
          </p:cNvPicPr>
          <p:nvPr/>
        </p:nvPicPr>
        <p:blipFill>
          <a:blip r:embed="rId4" cstate="print"/>
          <a:srcRect/>
          <a:stretch>
            <a:fillRect/>
          </a:stretch>
        </p:blipFill>
        <p:spPr bwMode="auto">
          <a:xfrm>
            <a:off x="5751513" y="3200400"/>
            <a:ext cx="2922587" cy="3886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591525E1-E1D4-4C85-9259-71AAEEB60213}" type="slidenum">
              <a:rPr lang="en-US"/>
              <a:pPr>
                <a:defRPr/>
              </a:pPr>
              <a:t>15</a:t>
            </a:fld>
            <a:endParaRPr lang="en-US" dirty="0"/>
          </a:p>
        </p:txBody>
      </p:sp>
      <p:sp>
        <p:nvSpPr>
          <p:cNvPr id="50178" name="Rectangle 2"/>
          <p:cNvSpPr>
            <a:spLocks noGrp="1" noChangeArrowheads="1"/>
          </p:cNvSpPr>
          <p:nvPr>
            <p:ph type="title"/>
          </p:nvPr>
        </p:nvSpPr>
        <p:spPr/>
        <p:txBody>
          <a:bodyPr/>
          <a:lstStyle/>
          <a:p>
            <a:pPr marL="762000" indent="-762000" algn="ctr">
              <a:defRPr/>
            </a:pPr>
            <a:r>
              <a:rPr lang="en-US" sz="3200" b="1" dirty="0" smtClean="0">
                <a:solidFill>
                  <a:schemeClr val="tx2"/>
                </a:solidFill>
              </a:rPr>
              <a:t>The Contractor could Measure recycling collection from each County building</a:t>
            </a:r>
          </a:p>
        </p:txBody>
      </p:sp>
      <p:sp>
        <p:nvSpPr>
          <p:cNvPr id="40963" name="Rectangle 3"/>
          <p:cNvSpPr>
            <a:spLocks noGrp="1" noChangeArrowheads="1"/>
          </p:cNvSpPr>
          <p:nvPr>
            <p:ph type="body" idx="1"/>
          </p:nvPr>
        </p:nvSpPr>
        <p:spPr/>
        <p:txBody>
          <a:bodyPr/>
          <a:lstStyle/>
          <a:p>
            <a:pPr marL="647700" indent="-647700"/>
            <a:r>
              <a:rPr lang="en-US" dirty="0" smtClean="0"/>
              <a:t>Florida law requires that recycling by each county building be recorded starting January 1, 2011.  </a:t>
            </a:r>
          </a:p>
          <a:p>
            <a:pPr marL="647700" indent="-647700"/>
            <a:endParaRPr lang="en-US" dirty="0" smtClean="0"/>
          </a:p>
          <a:p>
            <a:pPr marL="647700" indent="-647700"/>
            <a:r>
              <a:rPr lang="en-US" dirty="0" smtClean="0"/>
              <a:t>Collier Schools required their recycling hauler to record recycling by school building since 11-1-10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Grp="1" noChangeArrowheads="1"/>
          </p:cNvSpPr>
          <p:nvPr>
            <p:ph type="sldNum" sz="quarter" idx="12"/>
          </p:nvPr>
        </p:nvSpPr>
        <p:spPr/>
        <p:txBody>
          <a:bodyPr/>
          <a:lstStyle/>
          <a:p>
            <a:pPr>
              <a:defRPr/>
            </a:pPr>
            <a:fld id="{06B0A4A5-A32A-41FA-AF1E-24F0A24411EA}" type="slidenum">
              <a:rPr lang="en-US"/>
              <a:pPr>
                <a:defRPr/>
              </a:pPr>
              <a:t>16</a:t>
            </a:fld>
            <a:endParaRPr lang="en-US" dirty="0"/>
          </a:p>
        </p:txBody>
      </p:sp>
      <p:sp>
        <p:nvSpPr>
          <p:cNvPr id="53250" name="Rectangle 2"/>
          <p:cNvSpPr>
            <a:spLocks noGrp="1" noChangeArrowheads="1"/>
          </p:cNvSpPr>
          <p:nvPr>
            <p:ph type="title"/>
          </p:nvPr>
        </p:nvSpPr>
        <p:spPr/>
        <p:txBody>
          <a:bodyPr/>
          <a:lstStyle/>
          <a:p>
            <a:pPr algn="ctr">
              <a:defRPr/>
            </a:pPr>
            <a:r>
              <a:rPr lang="en-US" b="1" dirty="0" smtClean="0">
                <a:solidFill>
                  <a:schemeClr val="tx2"/>
                </a:solidFill>
              </a:rPr>
              <a:t>Recycling Incentives</a:t>
            </a:r>
          </a:p>
        </p:txBody>
      </p:sp>
      <p:sp>
        <p:nvSpPr>
          <p:cNvPr id="41987" name="Rectangle 3"/>
          <p:cNvSpPr>
            <a:spLocks noGrp="1" noChangeArrowheads="1"/>
          </p:cNvSpPr>
          <p:nvPr>
            <p:ph type="body" idx="1"/>
          </p:nvPr>
        </p:nvSpPr>
        <p:spPr/>
        <p:txBody>
          <a:bodyPr/>
          <a:lstStyle/>
          <a:p>
            <a:r>
              <a:rPr lang="en-US" dirty="0" smtClean="0"/>
              <a:t>The Contractor could provide grants and in-kind services to reward successful neighborhoods</a:t>
            </a:r>
          </a:p>
        </p:txBody>
      </p:sp>
      <p:pic>
        <p:nvPicPr>
          <p:cNvPr id="41988" name="Picture 5" descr="View Image">
            <a:hlinkClick r:id="rId2"/>
          </p:cNvPr>
          <p:cNvPicPr>
            <a:picLocks noChangeAspect="1" noChangeArrowheads="1"/>
          </p:cNvPicPr>
          <p:nvPr/>
        </p:nvPicPr>
        <p:blipFill>
          <a:blip r:embed="rId3" cstate="print"/>
          <a:srcRect/>
          <a:stretch>
            <a:fillRect/>
          </a:stretch>
        </p:blipFill>
        <p:spPr bwMode="auto">
          <a:xfrm>
            <a:off x="1828800" y="4800600"/>
            <a:ext cx="2438400" cy="2068513"/>
          </a:xfrm>
          <a:prstGeom prst="rect">
            <a:avLst/>
          </a:prstGeom>
          <a:noFill/>
          <a:ln w="9525">
            <a:noFill/>
            <a:miter lim="800000"/>
            <a:headEnd/>
            <a:tailEnd/>
          </a:ln>
        </p:spPr>
      </p:pic>
      <p:pic>
        <p:nvPicPr>
          <p:cNvPr id="41989" name="Picture 7" descr="View Image">
            <a:hlinkClick r:id="rId4"/>
          </p:cNvPr>
          <p:cNvPicPr>
            <a:picLocks noChangeAspect="1" noChangeArrowheads="1"/>
          </p:cNvPicPr>
          <p:nvPr/>
        </p:nvPicPr>
        <p:blipFill>
          <a:blip r:embed="rId5" cstate="print"/>
          <a:srcRect/>
          <a:stretch>
            <a:fillRect/>
          </a:stretch>
        </p:blipFill>
        <p:spPr bwMode="auto">
          <a:xfrm>
            <a:off x="5943600" y="3200400"/>
            <a:ext cx="3037807" cy="4038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7A5105B8-2E9D-41AE-9D5B-6E84C7E252C4}" type="slidenum">
              <a:rPr lang="en-US"/>
              <a:pPr>
                <a:defRPr/>
              </a:pPr>
              <a:t>17</a:t>
            </a:fld>
            <a:endParaRPr lang="en-US" dirty="0"/>
          </a:p>
        </p:txBody>
      </p:sp>
      <p:sp>
        <p:nvSpPr>
          <p:cNvPr id="54274" name="Rectangle 2"/>
          <p:cNvSpPr>
            <a:spLocks noGrp="1" noChangeArrowheads="1"/>
          </p:cNvSpPr>
          <p:nvPr>
            <p:ph type="title"/>
          </p:nvPr>
        </p:nvSpPr>
        <p:spPr/>
        <p:txBody>
          <a:bodyPr/>
          <a:lstStyle/>
          <a:p>
            <a:pPr>
              <a:defRPr/>
            </a:pPr>
            <a:r>
              <a:rPr lang="en-US" b="1" dirty="0" smtClean="0">
                <a:solidFill>
                  <a:schemeClr val="tx2"/>
                </a:solidFill>
              </a:rPr>
              <a:t>Boosting Multi-Family Recycling</a:t>
            </a:r>
          </a:p>
        </p:txBody>
      </p:sp>
      <p:sp>
        <p:nvSpPr>
          <p:cNvPr id="43011" name="Rectangle 3"/>
          <p:cNvSpPr>
            <a:spLocks noGrp="1" noChangeArrowheads="1"/>
          </p:cNvSpPr>
          <p:nvPr>
            <p:ph type="body" idx="1"/>
          </p:nvPr>
        </p:nvSpPr>
        <p:spPr/>
        <p:txBody>
          <a:bodyPr/>
          <a:lstStyle/>
          <a:p>
            <a:r>
              <a:rPr lang="en-US" dirty="0" smtClean="0"/>
              <a:t>Recruit a “Friends of Recycling” for each community</a:t>
            </a:r>
          </a:p>
          <a:p>
            <a:r>
              <a:rPr lang="en-US" dirty="0" smtClean="0"/>
              <a:t>Deliver posters, brochures, fridge magnets, calendars </a:t>
            </a:r>
          </a:p>
          <a:p>
            <a:r>
              <a:rPr lang="en-US" dirty="0" smtClean="0"/>
              <a:t>Identify buildings that generate low volumes of recyclables and/or high</a:t>
            </a:r>
          </a:p>
          <a:p>
            <a:pPr>
              <a:buFont typeface="Arial" charset="0"/>
              <a:buNone/>
            </a:pPr>
            <a:r>
              <a:rPr lang="en-US" dirty="0" smtClean="0"/>
              <a:t>   volumes of contamination for extra attention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Grp="1" noChangeArrowheads="1"/>
          </p:cNvSpPr>
          <p:nvPr>
            <p:ph type="sldNum" sz="quarter" idx="12"/>
          </p:nvPr>
        </p:nvSpPr>
        <p:spPr/>
        <p:txBody>
          <a:bodyPr/>
          <a:lstStyle/>
          <a:p>
            <a:pPr>
              <a:defRPr/>
            </a:pPr>
            <a:fld id="{4812346F-796B-4C67-98F9-873EF10ECE8D}" type="slidenum">
              <a:rPr lang="en-US"/>
              <a:pPr>
                <a:defRPr/>
              </a:pPr>
              <a:t>18</a:t>
            </a:fld>
            <a:endParaRPr lang="en-US" dirty="0"/>
          </a:p>
        </p:txBody>
      </p:sp>
      <p:sp>
        <p:nvSpPr>
          <p:cNvPr id="2" name="Title 1"/>
          <p:cNvSpPr>
            <a:spLocks noGrp="1"/>
          </p:cNvSpPr>
          <p:nvPr>
            <p:ph type="title" idx="4294967295"/>
          </p:nvPr>
        </p:nvSpPr>
        <p:spPr/>
        <p:txBody>
          <a:bodyPr/>
          <a:lstStyle/>
          <a:p>
            <a:pPr algn="ctr">
              <a:defRPr/>
            </a:pPr>
            <a:r>
              <a:rPr lang="en-US" sz="3600" b="1" i="0" dirty="0" smtClean="0">
                <a:solidFill>
                  <a:schemeClr val="tx2"/>
                </a:solidFill>
              </a:rPr>
              <a:t>Recycling Specialists financed by Waste/Recycling Haulers</a:t>
            </a:r>
            <a:endParaRPr lang="en-US" sz="3600" dirty="0" smtClean="0">
              <a:solidFill>
                <a:schemeClr val="tx2"/>
              </a:solidFill>
            </a:endParaRPr>
          </a:p>
        </p:txBody>
      </p:sp>
      <p:sp>
        <p:nvSpPr>
          <p:cNvPr id="44035" name="Content Placeholder 2"/>
          <p:cNvSpPr>
            <a:spLocks noGrp="1"/>
          </p:cNvSpPr>
          <p:nvPr>
            <p:ph idx="4294967295"/>
          </p:nvPr>
        </p:nvSpPr>
        <p:spPr>
          <a:xfrm>
            <a:off x="1143000" y="2057400"/>
            <a:ext cx="8205788" cy="4938713"/>
          </a:xfrm>
        </p:spPr>
        <p:txBody>
          <a:bodyPr/>
          <a:lstStyle/>
          <a:p>
            <a:r>
              <a:rPr lang="en-US" sz="3600" dirty="0" smtClean="0"/>
              <a:t>Recycling Specialists can provide commercial and multi family site visits and waste surveys</a:t>
            </a:r>
          </a:p>
          <a:p>
            <a:pPr>
              <a:buNone/>
            </a:pPr>
            <a:endParaRPr lang="en-US" sz="3600" dirty="0" smtClean="0"/>
          </a:p>
          <a:p>
            <a:endParaRPr lang="en-US" sz="3600" dirty="0" smtClean="0"/>
          </a:p>
        </p:txBody>
      </p:sp>
      <p:sp>
        <p:nvSpPr>
          <p:cNvPr id="44036" name="Footer Placeholder 3"/>
          <p:cNvSpPr txBox="1">
            <a:spLocks noGrp="1"/>
          </p:cNvSpPr>
          <p:nvPr/>
        </p:nvSpPr>
        <p:spPr bwMode="auto">
          <a:xfrm>
            <a:off x="3276600" y="7253288"/>
            <a:ext cx="3856038" cy="519112"/>
          </a:xfrm>
          <a:prstGeom prst="rect">
            <a:avLst/>
          </a:prstGeom>
          <a:noFill/>
          <a:ln w="9525">
            <a:noFill/>
            <a:miter lim="800000"/>
            <a:headEnd/>
            <a:tailEnd/>
          </a:ln>
        </p:spPr>
        <p:txBody>
          <a:bodyPr lIns="102591" tIns="51296" rIns="102591" bIns="51296" anchor="ctr"/>
          <a:lstStyle/>
          <a:p>
            <a:pPr algn="ctr"/>
            <a:r>
              <a:rPr lang="en-US" sz="1500" dirty="0">
                <a:solidFill>
                  <a:schemeClr val="tx2"/>
                </a:solidFill>
              </a:rPr>
              <a:t>Public Utilities Division</a:t>
            </a:r>
          </a:p>
        </p:txBody>
      </p:sp>
      <p:sp>
        <p:nvSpPr>
          <p:cNvPr id="44037" name="Slide Number Placeholder 4"/>
          <p:cNvSpPr txBox="1">
            <a:spLocks noGrp="1"/>
          </p:cNvSpPr>
          <p:nvPr/>
        </p:nvSpPr>
        <p:spPr bwMode="auto">
          <a:xfrm>
            <a:off x="7710488" y="7502525"/>
            <a:ext cx="2347912" cy="539750"/>
          </a:xfrm>
          <a:prstGeom prst="rect">
            <a:avLst/>
          </a:prstGeom>
          <a:noFill/>
          <a:ln w="9525">
            <a:noFill/>
            <a:miter lim="800000"/>
            <a:headEnd/>
            <a:tailEnd/>
          </a:ln>
        </p:spPr>
        <p:txBody>
          <a:bodyPr lIns="101884" tIns="50942" rIns="101884" bIns="50942"/>
          <a:lstStyle/>
          <a:p>
            <a:pPr algn="r"/>
            <a:fld id="{623B0C01-01E3-4CDB-9D53-3B4DFDB112BD}" type="slidenum">
              <a:rPr lang="en-US" sz="1100"/>
              <a:pPr algn="r"/>
              <a:t>18</a:t>
            </a:fld>
            <a:endParaRPr lang="en-US" sz="1100" dirty="0"/>
          </a:p>
        </p:txBody>
      </p:sp>
      <p:pic>
        <p:nvPicPr>
          <p:cNvPr id="8" name="Picture 5" descr="Y. Watanabe/The Phillipian. Caption: Faculty and students in the Waste Audit program dig through a half-week’s worth of trash at Saturday’s Non Sibi Day."/>
          <p:cNvPicPr>
            <a:picLocks noChangeAspect="1" noChangeArrowheads="1"/>
          </p:cNvPicPr>
          <p:nvPr/>
        </p:nvPicPr>
        <p:blipFill>
          <a:blip r:embed="rId2" cstate="print"/>
          <a:srcRect/>
          <a:stretch>
            <a:fillRect/>
          </a:stretch>
        </p:blipFill>
        <p:spPr bwMode="auto">
          <a:xfrm>
            <a:off x="5334000" y="3886200"/>
            <a:ext cx="3596456" cy="3243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F7A1F65C-0DDD-494C-A20C-BCED718E70CE}" type="slidenum">
              <a:rPr lang="en-US"/>
              <a:pPr>
                <a:defRPr/>
              </a:pPr>
              <a:t>19</a:t>
            </a:fld>
            <a:endParaRPr lang="en-US" dirty="0"/>
          </a:p>
        </p:txBody>
      </p:sp>
      <p:sp>
        <p:nvSpPr>
          <p:cNvPr id="74754" name="Rectangle 2"/>
          <p:cNvSpPr>
            <a:spLocks noGrp="1" noChangeArrowheads="1"/>
          </p:cNvSpPr>
          <p:nvPr>
            <p:ph type="title"/>
          </p:nvPr>
        </p:nvSpPr>
        <p:spPr/>
        <p:txBody>
          <a:bodyPr/>
          <a:lstStyle/>
          <a:p>
            <a:pPr algn="ctr">
              <a:defRPr/>
            </a:pPr>
            <a:r>
              <a:rPr lang="en-US" sz="2800" b="1" dirty="0" smtClean="0">
                <a:solidFill>
                  <a:schemeClr val="tx2"/>
                </a:solidFill>
              </a:rPr>
              <a:t>Recycling Center and Landfill Operators Financed by Waste/Recycling Haulers</a:t>
            </a:r>
          </a:p>
        </p:txBody>
      </p:sp>
      <p:pic>
        <p:nvPicPr>
          <p:cNvPr id="47107" name="Picture 4" descr="ANd9GcRfFSNkYLMt_gl8J-Ejhf0CmYTahoM84biveWbbs1rq5hkVQ_juMA"/>
          <p:cNvPicPr>
            <a:picLocks noGrp="1" noChangeAspect="1" noChangeArrowheads="1"/>
          </p:cNvPicPr>
          <p:nvPr>
            <p:ph type="body" idx="1"/>
          </p:nvPr>
        </p:nvPicPr>
        <p:blipFill>
          <a:blip r:embed="rId2" cstate="print"/>
          <a:srcRect/>
          <a:stretch>
            <a:fillRect/>
          </a:stretch>
        </p:blipFill>
        <p:spPr>
          <a:xfrm>
            <a:off x="2971800" y="2590800"/>
            <a:ext cx="4648200" cy="39243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solidFill>
              </a:rPr>
              <a:t>Saving Money for Taxpayers</a:t>
            </a:r>
            <a:endParaRPr lang="en-US" dirty="0"/>
          </a:p>
        </p:txBody>
      </p:sp>
      <p:sp>
        <p:nvSpPr>
          <p:cNvPr id="3" name="Content Placeholder 2"/>
          <p:cNvSpPr>
            <a:spLocks noGrp="1"/>
          </p:cNvSpPr>
          <p:nvPr>
            <p:ph idx="1"/>
          </p:nvPr>
        </p:nvSpPr>
        <p:spPr/>
        <p:txBody>
          <a:bodyPr/>
          <a:lstStyle/>
          <a:p>
            <a:r>
              <a:rPr lang="en-US" dirty="0" smtClean="0"/>
              <a:t>Free Market Competition has lead to significant savings for taxpayers and increases in services for waste collection contracts. </a:t>
            </a:r>
          </a:p>
          <a:p>
            <a:pPr>
              <a:buNone/>
            </a:pPr>
            <a:endParaRPr lang="en-US" dirty="0" smtClean="0"/>
          </a:p>
          <a:p>
            <a:r>
              <a:rPr lang="en-US" dirty="0" smtClean="0"/>
              <a:t>Recent Collier County projects offered for bid were completed lower than Engineer and Consultant estimates.</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Public Utilities Division</a:t>
            </a:r>
            <a:endParaRPr lang="en-US"/>
          </a:p>
        </p:txBody>
      </p:sp>
      <p:sp>
        <p:nvSpPr>
          <p:cNvPr id="5" name="Slide Number Placeholder 4"/>
          <p:cNvSpPr>
            <a:spLocks noGrp="1"/>
          </p:cNvSpPr>
          <p:nvPr>
            <p:ph type="sldNum" sz="quarter" idx="12"/>
          </p:nvPr>
        </p:nvSpPr>
        <p:spPr/>
        <p:txBody>
          <a:bodyPr/>
          <a:lstStyle/>
          <a:p>
            <a:pPr>
              <a:defRPr/>
            </a:pPr>
            <a:fld id="{EC9A3CCA-A45B-4FC0-9DEA-5877136B8D96}"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F29BF1EC-40EF-4940-ABEF-1D4B3F7EE5E1}" type="slidenum">
              <a:rPr lang="en-US"/>
              <a:pPr>
                <a:defRPr/>
              </a:pPr>
              <a:t>20</a:t>
            </a:fld>
            <a:endParaRPr lang="en-US" dirty="0"/>
          </a:p>
        </p:txBody>
      </p:sp>
      <p:sp>
        <p:nvSpPr>
          <p:cNvPr id="47106" name="Rectangle 2"/>
          <p:cNvSpPr>
            <a:spLocks noGrp="1" noChangeArrowheads="1"/>
          </p:cNvSpPr>
          <p:nvPr>
            <p:ph type="title"/>
          </p:nvPr>
        </p:nvSpPr>
        <p:spPr>
          <a:xfrm>
            <a:off x="1600200" y="381000"/>
            <a:ext cx="8213725" cy="1252538"/>
          </a:xfrm>
        </p:spPr>
        <p:txBody>
          <a:bodyPr/>
          <a:lstStyle/>
          <a:p>
            <a:pPr>
              <a:defRPr/>
            </a:pPr>
            <a:r>
              <a:rPr lang="en-US" sz="3200" b="1" dirty="0" smtClean="0">
                <a:solidFill>
                  <a:schemeClr val="tx2"/>
                </a:solidFill>
              </a:rPr>
              <a:t>Customers Service Employees Financed by Waste/Recycling Haulers</a:t>
            </a:r>
          </a:p>
        </p:txBody>
      </p:sp>
      <p:sp>
        <p:nvSpPr>
          <p:cNvPr id="48131" name="Rectangle 3"/>
          <p:cNvSpPr>
            <a:spLocks noGrp="1" noChangeArrowheads="1"/>
          </p:cNvSpPr>
          <p:nvPr>
            <p:ph type="body" idx="1"/>
          </p:nvPr>
        </p:nvSpPr>
        <p:spPr/>
        <p:txBody>
          <a:bodyPr/>
          <a:lstStyle/>
          <a:p>
            <a:pPr>
              <a:buFont typeface="Arial" charset="0"/>
              <a:buNone/>
            </a:pPr>
            <a:r>
              <a:rPr lang="en-US" dirty="0" smtClean="0"/>
              <a:t>Over 72% of Solid Waste Management Department’s calls (353/494 Nov 2010) are from residents mistaking us for Waste Management</a:t>
            </a:r>
          </a:p>
        </p:txBody>
      </p:sp>
      <p:pic>
        <p:nvPicPr>
          <p:cNvPr id="48132" name="Picture 5" descr="ANd9GcRZQ-uW06-tBP0lnWemZHS2RS8aPATC_06rjpxeIkNIf0oaxfTaJA"/>
          <p:cNvPicPr>
            <a:picLocks noChangeAspect="1" noChangeArrowheads="1"/>
          </p:cNvPicPr>
          <p:nvPr/>
        </p:nvPicPr>
        <p:blipFill>
          <a:blip r:embed="rId2" cstate="print"/>
          <a:srcRect b="8337"/>
          <a:stretch>
            <a:fillRect/>
          </a:stretch>
        </p:blipFill>
        <p:spPr bwMode="auto">
          <a:xfrm>
            <a:off x="4419600" y="4191000"/>
            <a:ext cx="4648200" cy="3124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8605F4DD-45A2-4B94-823E-EB325CC954C6}" type="slidenum">
              <a:rPr lang="en-US"/>
              <a:pPr>
                <a:defRPr/>
              </a:pPr>
              <a:t>21</a:t>
            </a:fld>
            <a:endParaRPr lang="en-US" dirty="0"/>
          </a:p>
        </p:txBody>
      </p:sp>
      <p:sp>
        <p:nvSpPr>
          <p:cNvPr id="51202" name="Rectangle 2"/>
          <p:cNvSpPr>
            <a:spLocks noGrp="1" noChangeArrowheads="1"/>
          </p:cNvSpPr>
          <p:nvPr>
            <p:ph type="title"/>
          </p:nvPr>
        </p:nvSpPr>
        <p:spPr/>
        <p:txBody>
          <a:bodyPr/>
          <a:lstStyle/>
          <a:p>
            <a:pPr>
              <a:defRPr/>
            </a:pPr>
            <a:r>
              <a:rPr lang="en-US" b="1" dirty="0" smtClean="0">
                <a:solidFill>
                  <a:schemeClr val="tx2"/>
                </a:solidFill>
              </a:rPr>
              <a:t>Prohibit recycling in trash</a:t>
            </a:r>
          </a:p>
        </p:txBody>
      </p:sp>
      <p:sp>
        <p:nvSpPr>
          <p:cNvPr id="49155" name="Rectangle 3"/>
          <p:cNvSpPr>
            <a:spLocks noGrp="1" noChangeArrowheads="1"/>
          </p:cNvSpPr>
          <p:nvPr>
            <p:ph type="body" idx="1"/>
          </p:nvPr>
        </p:nvSpPr>
        <p:spPr/>
        <p:txBody>
          <a:bodyPr/>
          <a:lstStyle/>
          <a:p>
            <a:r>
              <a:rPr lang="en-US" dirty="0" smtClean="0"/>
              <a:t>The Contractor shall not knowingly collect Garbage from Garbage Containers that contain Recyclables or Yard Waste. </a:t>
            </a:r>
          </a:p>
          <a:p>
            <a:r>
              <a:rPr lang="en-US" dirty="0" smtClean="0"/>
              <a:t>If material is left uncollected, the Contractor will leave a notice </a:t>
            </a:r>
          </a:p>
          <a:p>
            <a:pPr>
              <a:buNone/>
            </a:pPr>
            <a:r>
              <a:rPr lang="en-US" dirty="0" smtClean="0"/>
              <a:t>   No more than 10% recycling </a:t>
            </a:r>
          </a:p>
          <a:p>
            <a:pPr>
              <a:buNone/>
            </a:pPr>
            <a:r>
              <a:rPr lang="en-US" dirty="0" smtClean="0"/>
              <a:t>   allowed in trash carts</a:t>
            </a:r>
          </a:p>
        </p:txBody>
      </p:sp>
      <p:pic>
        <p:nvPicPr>
          <p:cNvPr id="49156" name="Picture 5" descr="Go to fullsize image">
            <a:hlinkClick r:id="rId2"/>
          </p:cNvPr>
          <p:cNvPicPr>
            <a:picLocks noChangeAspect="1" noChangeArrowheads="1"/>
          </p:cNvPicPr>
          <p:nvPr/>
        </p:nvPicPr>
        <p:blipFill>
          <a:blip r:embed="rId3" cstate="print"/>
          <a:srcRect/>
          <a:stretch>
            <a:fillRect/>
          </a:stretch>
        </p:blipFill>
        <p:spPr bwMode="auto">
          <a:xfrm>
            <a:off x="7924800" y="3810000"/>
            <a:ext cx="1817687" cy="2743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B7221645-B42D-4D42-A153-758AA9DBCC90}" type="slidenum">
              <a:rPr lang="en-US"/>
              <a:pPr>
                <a:defRPr/>
              </a:pPr>
              <a:t>22</a:t>
            </a:fld>
            <a:endParaRPr lang="en-US" dirty="0"/>
          </a:p>
        </p:txBody>
      </p:sp>
      <p:sp>
        <p:nvSpPr>
          <p:cNvPr id="49154" name="Rectangle 2"/>
          <p:cNvSpPr>
            <a:spLocks noGrp="1" noChangeArrowheads="1"/>
          </p:cNvSpPr>
          <p:nvPr>
            <p:ph type="title"/>
          </p:nvPr>
        </p:nvSpPr>
        <p:spPr/>
        <p:txBody>
          <a:bodyPr/>
          <a:lstStyle/>
          <a:p>
            <a:pPr algn="ctr">
              <a:defRPr/>
            </a:pPr>
            <a:r>
              <a:rPr lang="en-US" sz="3600" b="1" dirty="0" smtClean="0">
                <a:solidFill>
                  <a:schemeClr val="tx2"/>
                </a:solidFill>
              </a:rPr>
              <a:t>Waste Hauler fees can encourage recycling</a:t>
            </a:r>
          </a:p>
        </p:txBody>
      </p:sp>
      <p:sp>
        <p:nvSpPr>
          <p:cNvPr id="50179" name="Rectangle 3"/>
          <p:cNvSpPr>
            <a:spLocks noGrp="1" noChangeArrowheads="1"/>
          </p:cNvSpPr>
          <p:nvPr>
            <p:ph type="body" idx="1"/>
          </p:nvPr>
        </p:nvSpPr>
        <p:spPr/>
        <p:txBody>
          <a:bodyPr/>
          <a:lstStyle/>
          <a:p>
            <a:pPr marL="647700" indent="-647700"/>
            <a:r>
              <a:rPr lang="en-US" dirty="0" smtClean="0"/>
              <a:t>Recycling collection fees capped at 10% of waste collection</a:t>
            </a:r>
          </a:p>
          <a:p>
            <a:pPr marL="647700" indent="-647700"/>
            <a:r>
              <a:rPr lang="en-US" dirty="0" smtClean="0"/>
              <a:t>First collection each week at multi family locations are at no charge</a:t>
            </a:r>
          </a:p>
        </p:txBody>
      </p:sp>
      <p:pic>
        <p:nvPicPr>
          <p:cNvPr id="50180" name="Picture 5" descr="Recycling Money">
            <a:hlinkClick r:id="rId2"/>
          </p:cNvPr>
          <p:cNvPicPr>
            <a:picLocks noChangeAspect="1" noChangeArrowheads="1"/>
          </p:cNvPicPr>
          <p:nvPr/>
        </p:nvPicPr>
        <p:blipFill>
          <a:blip r:embed="rId3" cstate="print"/>
          <a:srcRect/>
          <a:stretch>
            <a:fillRect/>
          </a:stretch>
        </p:blipFill>
        <p:spPr bwMode="auto">
          <a:xfrm>
            <a:off x="3657600" y="4343400"/>
            <a:ext cx="3429000" cy="3429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8CD6EB12-2131-44E3-AF51-450A22FC434D}" type="slidenum">
              <a:rPr lang="en-US"/>
              <a:pPr>
                <a:defRPr/>
              </a:pPr>
              <a:t>23</a:t>
            </a:fld>
            <a:endParaRPr lang="en-US" dirty="0"/>
          </a:p>
        </p:txBody>
      </p:sp>
      <p:sp>
        <p:nvSpPr>
          <p:cNvPr id="57346" name="Rectangle 2"/>
          <p:cNvSpPr>
            <a:spLocks noGrp="1" noChangeArrowheads="1"/>
          </p:cNvSpPr>
          <p:nvPr>
            <p:ph type="title"/>
          </p:nvPr>
        </p:nvSpPr>
        <p:spPr/>
        <p:txBody>
          <a:bodyPr/>
          <a:lstStyle/>
          <a:p>
            <a:pPr>
              <a:defRPr/>
            </a:pPr>
            <a:r>
              <a:rPr lang="en-US" sz="3200" b="1" dirty="0" smtClean="0">
                <a:solidFill>
                  <a:schemeClr val="tx2"/>
                </a:solidFill>
              </a:rPr>
              <a:t>Small operation trash compactors allow more recycling in confined areas</a:t>
            </a:r>
          </a:p>
        </p:txBody>
      </p:sp>
      <p:sp>
        <p:nvSpPr>
          <p:cNvPr id="51203" name="Rectangle 3"/>
          <p:cNvSpPr>
            <a:spLocks noGrp="1" noChangeArrowheads="1"/>
          </p:cNvSpPr>
          <p:nvPr>
            <p:ph type="body" idx="1"/>
          </p:nvPr>
        </p:nvSpPr>
        <p:spPr/>
        <p:txBody>
          <a:bodyPr/>
          <a:lstStyle/>
          <a:p>
            <a:pPr>
              <a:buFont typeface="Arial" charset="0"/>
              <a:buNone/>
            </a:pPr>
            <a:r>
              <a:rPr lang="en-US" dirty="0" smtClean="0"/>
              <a:t>WMI compacted trash rates only accommodate hotel size commercial compactors. Small trash compactors reduce the size of trash dumpsters making more room for recycling carts	</a:t>
            </a:r>
          </a:p>
        </p:txBody>
      </p:sp>
      <p:pic>
        <p:nvPicPr>
          <p:cNvPr id="51204" name="Picture 5" descr="ANd9GcTTBvi7rPSZl_CvLkpmOOH3v5BI9dEkWwm7V8cbQuimSeb7920w"/>
          <p:cNvPicPr>
            <a:picLocks noChangeAspect="1" noChangeArrowheads="1"/>
          </p:cNvPicPr>
          <p:nvPr/>
        </p:nvPicPr>
        <p:blipFill>
          <a:blip r:embed="rId2" cstate="print"/>
          <a:srcRect/>
          <a:stretch>
            <a:fillRect/>
          </a:stretch>
        </p:blipFill>
        <p:spPr bwMode="auto">
          <a:xfrm>
            <a:off x="2438400" y="4953000"/>
            <a:ext cx="6629400" cy="23987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57A1EE61-6FD7-4FF4-BF5E-0FAD7AB86713}" type="slidenum">
              <a:rPr lang="en-US"/>
              <a:pPr>
                <a:defRPr/>
              </a:pPr>
              <a:t>24</a:t>
            </a:fld>
            <a:endParaRPr lang="en-US" dirty="0"/>
          </a:p>
        </p:txBody>
      </p:sp>
      <p:sp>
        <p:nvSpPr>
          <p:cNvPr id="59394" name="Rectangle 2"/>
          <p:cNvSpPr>
            <a:spLocks noGrp="1" noChangeArrowheads="1"/>
          </p:cNvSpPr>
          <p:nvPr>
            <p:ph type="title"/>
          </p:nvPr>
        </p:nvSpPr>
        <p:spPr/>
        <p:txBody>
          <a:bodyPr/>
          <a:lstStyle/>
          <a:p>
            <a:pPr algn="ctr">
              <a:defRPr/>
            </a:pPr>
            <a:r>
              <a:rPr lang="en-US" sz="3600" b="1" dirty="0" smtClean="0">
                <a:solidFill>
                  <a:schemeClr val="tx2"/>
                </a:solidFill>
              </a:rPr>
              <a:t>Pay As You Throw (PAYT) Waste Collection</a:t>
            </a:r>
          </a:p>
        </p:txBody>
      </p:sp>
      <p:sp>
        <p:nvSpPr>
          <p:cNvPr id="52227" name="Rectangle 3"/>
          <p:cNvSpPr>
            <a:spLocks noGrp="1" noChangeArrowheads="1"/>
          </p:cNvSpPr>
          <p:nvPr>
            <p:ph type="body" idx="1"/>
          </p:nvPr>
        </p:nvSpPr>
        <p:spPr/>
        <p:txBody>
          <a:bodyPr/>
          <a:lstStyle/>
          <a:p>
            <a:r>
              <a:rPr lang="en-US" dirty="0" smtClean="0"/>
              <a:t>Customers would pay fees based on the amount of trash they throw away. The County reserves the right to implement weekly waste collection from Residential and Commercial accounts. </a:t>
            </a:r>
          </a:p>
        </p:txBody>
      </p:sp>
      <p:pic>
        <p:nvPicPr>
          <p:cNvPr id="52228" name="Picture 7" descr="carts3"/>
          <p:cNvPicPr>
            <a:picLocks noChangeAspect="1" noChangeArrowheads="1"/>
          </p:cNvPicPr>
          <p:nvPr/>
        </p:nvPicPr>
        <p:blipFill>
          <a:blip r:embed="rId2" cstate="print"/>
          <a:srcRect/>
          <a:stretch>
            <a:fillRect/>
          </a:stretch>
        </p:blipFill>
        <p:spPr bwMode="auto">
          <a:xfrm>
            <a:off x="4267200" y="4645025"/>
            <a:ext cx="4953000" cy="3127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910CFBA5-7C87-458F-9920-71925EAB5E0F}" type="slidenum">
              <a:rPr lang="en-US"/>
              <a:pPr>
                <a:defRPr/>
              </a:pPr>
              <a:t>25</a:t>
            </a:fld>
            <a:endParaRPr lang="en-US" dirty="0"/>
          </a:p>
        </p:txBody>
      </p:sp>
      <p:sp>
        <p:nvSpPr>
          <p:cNvPr id="60418" name="Rectangle 2"/>
          <p:cNvSpPr>
            <a:spLocks noGrp="1" noChangeArrowheads="1"/>
          </p:cNvSpPr>
          <p:nvPr>
            <p:ph type="title"/>
          </p:nvPr>
        </p:nvSpPr>
        <p:spPr/>
        <p:txBody>
          <a:bodyPr/>
          <a:lstStyle/>
          <a:p>
            <a:pPr algn="ctr">
              <a:defRPr/>
            </a:pPr>
            <a:r>
              <a:rPr lang="en-US" sz="3600" b="1" i="0" dirty="0" smtClean="0">
                <a:solidFill>
                  <a:schemeClr val="tx2"/>
                </a:solidFill>
              </a:rPr>
              <a:t>PAYT – Doubles Recycling and Cost Effective</a:t>
            </a:r>
          </a:p>
        </p:txBody>
      </p:sp>
      <p:sp>
        <p:nvSpPr>
          <p:cNvPr id="53251" name="Rectangle 3"/>
          <p:cNvSpPr>
            <a:spLocks noGrp="1" noChangeArrowheads="1"/>
          </p:cNvSpPr>
          <p:nvPr>
            <p:ph type="body" idx="1"/>
          </p:nvPr>
        </p:nvSpPr>
        <p:spPr/>
        <p:txBody>
          <a:bodyPr/>
          <a:lstStyle/>
          <a:p>
            <a:pPr>
              <a:lnSpc>
                <a:spcPct val="90000"/>
              </a:lnSpc>
            </a:pPr>
            <a:r>
              <a:rPr lang="en-US" dirty="0" smtClean="0"/>
              <a:t>Demonstrated in 7100+cities – Practical / flexible</a:t>
            </a:r>
          </a:p>
          <a:p>
            <a:pPr>
              <a:lnSpc>
                <a:spcPct val="90000"/>
              </a:lnSpc>
            </a:pPr>
            <a:r>
              <a:rPr lang="en-US" dirty="0" smtClean="0"/>
              <a:t> DOUBLES recycling increasing recycling revenue and saving landfill airspace</a:t>
            </a:r>
          </a:p>
          <a:p>
            <a:pPr>
              <a:lnSpc>
                <a:spcPct val="90000"/>
              </a:lnSpc>
            </a:pPr>
            <a:r>
              <a:rPr lang="en-US" dirty="0" smtClean="0"/>
              <a:t>PAYT needs NO SEPARATE FUNDING – paid by users (more equitably)</a:t>
            </a:r>
          </a:p>
          <a:p>
            <a:pPr>
              <a:lnSpc>
                <a:spcPct val="90000"/>
              </a:lnSpc>
            </a:pPr>
            <a:r>
              <a:rPr lang="en-US" dirty="0" smtClean="0"/>
              <a:t> No increase in costs for 2/3 communities (short /long run)</a:t>
            </a:r>
          </a:p>
          <a:p>
            <a:pPr>
              <a:lnSpc>
                <a:spcPct val="90000"/>
              </a:lnSpc>
              <a:buFont typeface="Arial" charset="0"/>
              <a:buNone/>
            </a:pPr>
            <a:r>
              <a:rPr lang="en-US" dirty="0" smtClean="0"/>
              <a:t>WMI: Gainsville-Alucha County,  Plantation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613347C1-A806-4F70-B186-08DEA989B4F9}" type="slidenum">
              <a:rPr lang="en-US"/>
              <a:pPr>
                <a:defRPr/>
              </a:pPr>
              <a:t>26</a:t>
            </a:fld>
            <a:endParaRPr lang="en-US" dirty="0"/>
          </a:p>
        </p:txBody>
      </p:sp>
      <p:sp>
        <p:nvSpPr>
          <p:cNvPr id="84994" name="Rectangle 2"/>
          <p:cNvSpPr>
            <a:spLocks noGrp="1" noChangeArrowheads="1"/>
          </p:cNvSpPr>
          <p:nvPr>
            <p:ph type="title"/>
          </p:nvPr>
        </p:nvSpPr>
        <p:spPr/>
        <p:txBody>
          <a:bodyPr/>
          <a:lstStyle/>
          <a:p>
            <a:pPr algn="ctr">
              <a:defRPr/>
            </a:pPr>
            <a:r>
              <a:rPr lang="en-US" sz="3200" b="1" dirty="0" smtClean="0">
                <a:solidFill>
                  <a:schemeClr val="tx2"/>
                </a:solidFill>
              </a:rPr>
              <a:t>Request for Quote parallels the 5 year Technical Review of the Integrated Solid Waste Management Plan</a:t>
            </a:r>
            <a:endParaRPr lang="en-US" sz="3600" dirty="0" smtClean="0"/>
          </a:p>
        </p:txBody>
      </p:sp>
      <p:sp>
        <p:nvSpPr>
          <p:cNvPr id="55299" name="Rectangle 3"/>
          <p:cNvSpPr>
            <a:spLocks noGrp="1" noChangeArrowheads="1"/>
          </p:cNvSpPr>
          <p:nvPr>
            <p:ph type="body" idx="1"/>
          </p:nvPr>
        </p:nvSpPr>
        <p:spPr/>
        <p:txBody>
          <a:bodyPr/>
          <a:lstStyle/>
          <a:p>
            <a:pPr marL="647700" indent="-647700"/>
            <a:r>
              <a:rPr lang="en-US" dirty="0" smtClean="0"/>
              <a:t>Technical workshops in 2006 created the </a:t>
            </a:r>
            <a:r>
              <a:rPr lang="en-US" dirty="0" smtClean="0">
                <a:solidFill>
                  <a:schemeClr val="tx2"/>
                </a:solidFill>
              </a:rPr>
              <a:t>five year</a:t>
            </a:r>
            <a:r>
              <a:rPr lang="en-US" dirty="0" smtClean="0"/>
              <a:t> Integrated Solid Waste Management Plan adopted by the BCC on December 5, 2006.  </a:t>
            </a:r>
          </a:p>
          <a:p>
            <a:pPr marL="647700" indent="-647700">
              <a:buNone/>
            </a:pPr>
            <a:endParaRPr lang="en-US" dirty="0" smtClean="0"/>
          </a:p>
          <a:p>
            <a:pPr marL="647700" indent="-647700"/>
            <a:r>
              <a:rPr lang="en-US" dirty="0" smtClean="0"/>
              <a:t>Various waste/recycling collections and disposal options updating this plan could be incorporated into a request for quote.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DDF64A47-6D67-4E6F-BEBD-F638CAF10436}" type="slidenum">
              <a:rPr lang="en-US"/>
              <a:pPr>
                <a:defRPr/>
              </a:pPr>
              <a:t>27</a:t>
            </a:fld>
            <a:endParaRPr lang="en-US" dirty="0"/>
          </a:p>
        </p:txBody>
      </p:sp>
      <p:sp>
        <p:nvSpPr>
          <p:cNvPr id="45058" name="Rectangle 2"/>
          <p:cNvSpPr>
            <a:spLocks noGrp="1" noChangeArrowheads="1"/>
          </p:cNvSpPr>
          <p:nvPr>
            <p:ph type="title"/>
          </p:nvPr>
        </p:nvSpPr>
        <p:spPr/>
        <p:txBody>
          <a:bodyPr/>
          <a:lstStyle/>
          <a:p>
            <a:pPr>
              <a:defRPr/>
            </a:pPr>
            <a:r>
              <a:rPr lang="en-US" dirty="0" smtClean="0">
                <a:solidFill>
                  <a:schemeClr val="tx2"/>
                </a:solidFill>
              </a:rPr>
              <a:t>Key Question</a:t>
            </a:r>
          </a:p>
        </p:txBody>
      </p:sp>
      <p:sp>
        <p:nvSpPr>
          <p:cNvPr id="56323" name="Rectangle 3"/>
          <p:cNvSpPr>
            <a:spLocks noGrp="1" noChangeArrowheads="1"/>
          </p:cNvSpPr>
          <p:nvPr>
            <p:ph type="body" idx="1"/>
          </p:nvPr>
        </p:nvSpPr>
        <p:spPr/>
        <p:txBody>
          <a:bodyPr/>
          <a:lstStyle/>
          <a:p>
            <a:pPr>
              <a:buFont typeface="Arial" charset="0"/>
              <a:buNone/>
            </a:pPr>
            <a:r>
              <a:rPr lang="en-US" i="1" dirty="0" smtClean="0"/>
              <a:t>“Others have seen what is and asked why? I have seen what could be and asked why not?”</a:t>
            </a:r>
          </a:p>
          <a:p>
            <a:endParaRPr lang="en-US" dirty="0" smtClean="0"/>
          </a:p>
          <a:p>
            <a:pPr>
              <a:buFont typeface="Arial" charset="0"/>
              <a:buNone/>
            </a:pPr>
            <a:r>
              <a:rPr lang="en-US" dirty="0" smtClean="0"/>
              <a:t>John F. Kennedy </a:t>
            </a:r>
          </a:p>
          <a:p>
            <a:pPr>
              <a:buFont typeface="Arial" charset="0"/>
              <a:buNone/>
            </a:pPr>
            <a:endParaRPr lang="en-US" dirty="0" smtClean="0"/>
          </a:p>
          <a:p>
            <a:pPr>
              <a:buNone/>
            </a:pPr>
            <a:r>
              <a:rPr lang="en-US" dirty="0" smtClean="0"/>
              <a:t> </a:t>
            </a:r>
            <a:r>
              <a:rPr lang="en-US" sz="3600" dirty="0" smtClean="0">
                <a:hlinkClick r:id="rId2"/>
              </a:rPr>
              <a:t> </a:t>
            </a:r>
            <a:r>
              <a:rPr lang="en-US" sz="1200" dirty="0" smtClean="0">
                <a:hlinkClick r:id="rId2"/>
              </a:rPr>
              <a:t>http://www.youtube.com/watch?v=g25G1M4EXrQ</a:t>
            </a:r>
            <a:r>
              <a:rPr lang="en-US" sz="1200" dirty="0" smtClean="0"/>
              <a:t> </a:t>
            </a:r>
          </a:p>
        </p:txBody>
      </p:sp>
      <p:sp>
        <p:nvSpPr>
          <p:cNvPr id="56324" name="Rectangle 6"/>
          <p:cNvSpPr>
            <a:spLocks noChangeArrowheads="1"/>
          </p:cNvSpPr>
          <p:nvPr/>
        </p:nvSpPr>
        <p:spPr bwMode="auto">
          <a:xfrm>
            <a:off x="0" y="3465513"/>
            <a:ext cx="10058400" cy="0"/>
          </a:xfrm>
          <a:prstGeom prst="rect">
            <a:avLst/>
          </a:prstGeom>
          <a:noFill/>
          <a:ln w="9525">
            <a:noFill/>
            <a:miter lim="800000"/>
            <a:headEnd/>
            <a:tailEnd/>
          </a:ln>
        </p:spPr>
        <p:txBody>
          <a:bodyPr wrap="none" anchor="ctr">
            <a:spAutoFit/>
          </a:bodyPr>
          <a:lstStyle/>
          <a:p>
            <a:endParaRPr lang="en-US" dirty="0"/>
          </a:p>
        </p:txBody>
      </p:sp>
      <p:pic>
        <p:nvPicPr>
          <p:cNvPr id="56326" name="Picture 6" descr="View Image">
            <a:hlinkClick r:id="rId3"/>
          </p:cNvPr>
          <p:cNvPicPr>
            <a:picLocks noChangeAspect="1" noChangeArrowheads="1"/>
          </p:cNvPicPr>
          <p:nvPr/>
        </p:nvPicPr>
        <p:blipFill>
          <a:blip r:embed="rId4" cstate="print"/>
          <a:srcRect/>
          <a:stretch>
            <a:fillRect/>
          </a:stretch>
        </p:blipFill>
        <p:spPr bwMode="auto">
          <a:xfrm>
            <a:off x="5821363" y="3429000"/>
            <a:ext cx="2635250" cy="3810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FF83EBB0-9EA7-4E3A-A63F-6020E55E4FD3}" type="slidenum">
              <a:rPr lang="en-US"/>
              <a:pPr>
                <a:defRPr/>
              </a:pPr>
              <a:t>28</a:t>
            </a:fld>
            <a:endParaRPr lang="en-US" dirty="0"/>
          </a:p>
        </p:txBody>
      </p:sp>
      <p:sp>
        <p:nvSpPr>
          <p:cNvPr id="46082" name="Rectangle 2"/>
          <p:cNvSpPr>
            <a:spLocks noGrp="1" noChangeArrowheads="1"/>
          </p:cNvSpPr>
          <p:nvPr>
            <p:ph type="title"/>
          </p:nvPr>
        </p:nvSpPr>
        <p:spPr/>
        <p:txBody>
          <a:bodyPr/>
          <a:lstStyle/>
          <a:p>
            <a:pPr>
              <a:defRPr/>
            </a:pPr>
            <a:r>
              <a:rPr lang="en-US" dirty="0" smtClean="0">
                <a:solidFill>
                  <a:schemeClr val="tx2"/>
                </a:solidFill>
              </a:rPr>
              <a:t>Key conclusion</a:t>
            </a:r>
          </a:p>
        </p:txBody>
      </p:sp>
      <p:sp>
        <p:nvSpPr>
          <p:cNvPr id="57347" name="Rectangle 3"/>
          <p:cNvSpPr>
            <a:spLocks noGrp="1" noChangeArrowheads="1"/>
          </p:cNvSpPr>
          <p:nvPr>
            <p:ph type="body" idx="1"/>
          </p:nvPr>
        </p:nvSpPr>
        <p:spPr/>
        <p:txBody>
          <a:bodyPr/>
          <a:lstStyle/>
          <a:p>
            <a:pPr>
              <a:buFont typeface="Arial" charset="0"/>
              <a:buNone/>
            </a:pPr>
            <a:r>
              <a:rPr lang="en-US" dirty="0" smtClean="0"/>
              <a:t>Your momma says, </a:t>
            </a:r>
          </a:p>
          <a:p>
            <a:pPr>
              <a:buFont typeface="Arial" charset="0"/>
              <a:buNone/>
            </a:pPr>
            <a:r>
              <a:rPr lang="en-US" b="1" i="1" dirty="0" smtClean="0"/>
              <a:t>“You better shop </a:t>
            </a:r>
          </a:p>
          <a:p>
            <a:pPr>
              <a:buFont typeface="Arial" charset="0"/>
              <a:buNone/>
            </a:pPr>
            <a:r>
              <a:rPr lang="en-US" b="1" i="1" dirty="0" smtClean="0"/>
              <a:t>around”</a:t>
            </a:r>
          </a:p>
        </p:txBody>
      </p:sp>
      <p:pic>
        <p:nvPicPr>
          <p:cNvPr id="57348" name="Picture 5" descr="katie"/>
          <p:cNvPicPr>
            <a:picLocks noChangeAspect="1" noChangeArrowheads="1"/>
          </p:cNvPicPr>
          <p:nvPr/>
        </p:nvPicPr>
        <p:blipFill>
          <a:blip r:embed="rId2" cstate="print"/>
          <a:srcRect/>
          <a:stretch>
            <a:fillRect/>
          </a:stretch>
        </p:blipFill>
        <p:spPr bwMode="auto">
          <a:xfrm>
            <a:off x="5257800" y="609600"/>
            <a:ext cx="4210050" cy="66008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BB05247E-CD09-49B4-BBEC-59F163648282}" type="slidenum">
              <a:rPr lang="en-US"/>
              <a:pPr>
                <a:defRPr/>
              </a:pPr>
              <a:t>29</a:t>
            </a:fld>
            <a:endParaRPr lang="en-US" dirty="0"/>
          </a:p>
        </p:txBody>
      </p:sp>
      <p:sp>
        <p:nvSpPr>
          <p:cNvPr id="79874" name="Rectangle 2"/>
          <p:cNvSpPr>
            <a:spLocks noGrp="1" noChangeArrowheads="1"/>
          </p:cNvSpPr>
          <p:nvPr>
            <p:ph type="title"/>
          </p:nvPr>
        </p:nvSpPr>
        <p:spPr/>
        <p:txBody>
          <a:bodyPr/>
          <a:lstStyle/>
          <a:p>
            <a:pPr algn="ctr"/>
            <a:r>
              <a:rPr lang="en-US" sz="3600" b="1" dirty="0" smtClean="0">
                <a:solidFill>
                  <a:srgbClr val="FFC000"/>
                </a:solidFill>
              </a:rPr>
              <a:t>You Better Shop </a:t>
            </a:r>
            <a:r>
              <a:rPr lang="en-US" sz="3600" b="1" dirty="0" smtClean="0">
                <a:solidFill>
                  <a:srgbClr val="FFC000"/>
                </a:solidFill>
              </a:rPr>
              <a:t>Around!</a:t>
            </a:r>
            <a:endParaRPr lang="en-US" sz="3600" b="1" dirty="0" smtClean="0">
              <a:solidFill>
                <a:srgbClr val="FFC000"/>
              </a:solidFill>
            </a:endParaRPr>
          </a:p>
        </p:txBody>
      </p:sp>
      <p:sp>
        <p:nvSpPr>
          <p:cNvPr id="58371" name="Rectangle 3"/>
          <p:cNvSpPr>
            <a:spLocks noGrp="1" noChangeArrowheads="1"/>
          </p:cNvSpPr>
          <p:nvPr>
            <p:ph type="body" idx="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hlinkClick r:id="rId2"/>
              </a:rPr>
              <a:t>http://www.youtube.com/watch?v=_YPdVqwk978</a:t>
            </a:r>
            <a:endParaRPr lang="en-US" sz="1200" dirty="0" smtClean="0"/>
          </a:p>
          <a:p>
            <a:endParaRPr lang="en-US" sz="1200" dirty="0" smtClean="0"/>
          </a:p>
        </p:txBody>
      </p:sp>
      <p:pic>
        <p:nvPicPr>
          <p:cNvPr id="58373" name="Picture 5"/>
          <p:cNvPicPr>
            <a:picLocks noChangeAspect="1" noChangeArrowheads="1"/>
          </p:cNvPicPr>
          <p:nvPr/>
        </p:nvPicPr>
        <p:blipFill>
          <a:blip r:embed="rId3" cstate="print"/>
          <a:srcRect l="11111" t="14318" r="37500" b="37360"/>
          <a:stretch>
            <a:fillRect/>
          </a:stretch>
        </p:blipFill>
        <p:spPr bwMode="auto">
          <a:xfrm>
            <a:off x="2393243" y="2133600"/>
            <a:ext cx="5638801" cy="4114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No competitive collection bids since 1990?</a:t>
            </a:r>
            <a:endParaRPr lang="en-US" dirty="0"/>
          </a:p>
        </p:txBody>
      </p:sp>
      <p:sp>
        <p:nvSpPr>
          <p:cNvPr id="3" name="Content Placeholder 2"/>
          <p:cNvSpPr>
            <a:spLocks noGrp="1"/>
          </p:cNvSpPr>
          <p:nvPr>
            <p:ph idx="1"/>
          </p:nvPr>
        </p:nvSpPr>
        <p:spPr/>
        <p:txBody>
          <a:bodyPr/>
          <a:lstStyle/>
          <a:p>
            <a:pPr>
              <a:lnSpc>
                <a:spcPct val="90000"/>
              </a:lnSpc>
            </a:pPr>
            <a:r>
              <a:rPr lang="en-US" dirty="0" smtClean="0"/>
              <a:t>WMI Collection contract dated 6-12-90</a:t>
            </a:r>
          </a:p>
          <a:p>
            <a:pPr>
              <a:lnSpc>
                <a:spcPct val="90000"/>
              </a:lnSpc>
            </a:pPr>
            <a:r>
              <a:rPr lang="en-US" dirty="0" smtClean="0"/>
              <a:t>WMI Collection contract renewed for 8 years on 10-1-05 with renewal options of two additional terms of 7 years. </a:t>
            </a:r>
          </a:p>
          <a:p>
            <a:pPr>
              <a:lnSpc>
                <a:spcPct val="90000"/>
              </a:lnSpc>
            </a:pPr>
            <a:r>
              <a:rPr lang="en-US" dirty="0" smtClean="0"/>
              <a:t>Contract cost approx $11 million a  year.  </a:t>
            </a:r>
          </a:p>
          <a:p>
            <a:pPr>
              <a:lnSpc>
                <a:spcPct val="90000"/>
              </a:lnSpc>
            </a:pPr>
            <a:r>
              <a:rPr lang="en-US" dirty="0" smtClean="0"/>
              <a:t>Many communities, including Lee and Cape Coral require a rebid of collections contracts every five years. </a:t>
            </a:r>
            <a:r>
              <a:rPr lang="en-US" b="1" i="1" dirty="0" smtClean="0"/>
              <a:t>The door is always closed unless you knock.</a:t>
            </a:r>
          </a:p>
          <a:p>
            <a:endParaRPr lang="en-US" dirty="0"/>
          </a:p>
        </p:txBody>
      </p:sp>
      <p:sp>
        <p:nvSpPr>
          <p:cNvPr id="4" name="Footer Placeholder 3"/>
          <p:cNvSpPr>
            <a:spLocks noGrp="1"/>
          </p:cNvSpPr>
          <p:nvPr>
            <p:ph type="ftr" sz="quarter" idx="10"/>
          </p:nvPr>
        </p:nvSpPr>
        <p:spPr/>
        <p:txBody>
          <a:bodyPr/>
          <a:lstStyle/>
          <a:p>
            <a:pPr>
              <a:defRPr/>
            </a:pPr>
            <a:r>
              <a:rPr lang="en-US" smtClean="0"/>
              <a:t>Public Utilities Division</a:t>
            </a:r>
            <a:endParaRPr lang="en-US"/>
          </a:p>
        </p:txBody>
      </p:sp>
      <p:sp>
        <p:nvSpPr>
          <p:cNvPr id="5" name="Slide Number Placeholder 4"/>
          <p:cNvSpPr>
            <a:spLocks noGrp="1"/>
          </p:cNvSpPr>
          <p:nvPr>
            <p:ph type="sldNum" sz="quarter" idx="12"/>
          </p:nvPr>
        </p:nvSpPr>
        <p:spPr/>
        <p:txBody>
          <a:bodyPr/>
          <a:lstStyle/>
          <a:p>
            <a:pPr>
              <a:defRPr/>
            </a:pPr>
            <a:fld id="{EC9A3CCA-A45B-4FC0-9DEA-5877136B8D96}"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799498A0-6286-47F2-97A6-C5FFFD93D0A8}" type="slidenum">
              <a:rPr lang="en-US"/>
              <a:pPr>
                <a:defRPr/>
              </a:pPr>
              <a:t>30</a:t>
            </a:fld>
            <a:endParaRPr lang="en-US" dirty="0"/>
          </a:p>
        </p:txBody>
      </p:sp>
      <p:sp>
        <p:nvSpPr>
          <p:cNvPr id="80898" name="Rectangle 2"/>
          <p:cNvSpPr>
            <a:spLocks noGrp="1" noChangeArrowheads="1"/>
          </p:cNvSpPr>
          <p:nvPr>
            <p:ph type="title"/>
          </p:nvPr>
        </p:nvSpPr>
        <p:spPr/>
        <p:txBody>
          <a:bodyPr/>
          <a:lstStyle/>
          <a:p>
            <a:pPr>
              <a:defRPr/>
            </a:pPr>
            <a:r>
              <a:rPr lang="en-US" sz="3600" dirty="0" smtClean="0">
                <a:solidFill>
                  <a:schemeClr val="tx2"/>
                </a:solidFill>
              </a:rPr>
              <a:t>Has WMI complied with contractual promise to inspect recycling carts?</a:t>
            </a:r>
            <a:r>
              <a:rPr lang="en-US" sz="3600" dirty="0" smtClean="0"/>
              <a:t> </a:t>
            </a:r>
          </a:p>
        </p:txBody>
      </p:sp>
      <p:sp>
        <p:nvSpPr>
          <p:cNvPr id="46083" name="Rectangle 3"/>
          <p:cNvSpPr>
            <a:spLocks noGrp="1" noChangeArrowheads="1"/>
          </p:cNvSpPr>
          <p:nvPr>
            <p:ph type="body" idx="1"/>
          </p:nvPr>
        </p:nvSpPr>
        <p:spPr/>
        <p:txBody>
          <a:bodyPr/>
          <a:lstStyle/>
          <a:p>
            <a:pPr>
              <a:buFont typeface="Arial" charset="0"/>
              <a:buNone/>
            </a:pPr>
            <a:r>
              <a:rPr lang="en-US" dirty="0" smtClean="0"/>
              <a:t>“Contractor is responsible for visually inspecting each Customer’s Recycling containers to determine whether they contain Non-conforming Material, Non-Program Recyclables and excessively contaminated recyclable materials.  Contractor shall leave non-conforming material….” 5.12.1 p. 16/71 Franchise Agreement Collier County and WMI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p:spPr>
        <p:txBody>
          <a:bodyPr/>
          <a:lstStyle/>
          <a:p>
            <a:r>
              <a:rPr lang="en-US" b="1" dirty="0" smtClean="0">
                <a:solidFill>
                  <a:schemeClr val="tx2"/>
                </a:solidFill>
              </a:rPr>
              <a:t>75% recycling Goal by 2020</a:t>
            </a:r>
          </a:p>
        </p:txBody>
      </p:sp>
      <p:sp>
        <p:nvSpPr>
          <p:cNvPr id="70659" name="Rectangle 3"/>
          <p:cNvSpPr>
            <a:spLocks noGrp="1" noChangeArrowheads="1"/>
          </p:cNvSpPr>
          <p:nvPr>
            <p:ph type="body" idx="1"/>
          </p:nvPr>
        </p:nvSpPr>
        <p:spPr/>
        <p:txBody>
          <a:bodyPr/>
          <a:lstStyle/>
          <a:p>
            <a:pPr>
              <a:buFont typeface="Arial" charset="0"/>
              <a:buNone/>
            </a:pPr>
            <a:r>
              <a:rPr lang="en-US" sz="3000" dirty="0" smtClean="0"/>
              <a:t>“We choose to go to the moon. We choose to go to the moon in this decade and do the other things, not because they are easy, but because they are hard, because that goal will serve to organize and measure the best of our energies and skills, because that challenge is one that we are willing to accept, one we are unwilling to postpone, and one which we intend to win, and the others, too.” JFK </a:t>
            </a:r>
            <a:r>
              <a:rPr lang="en-US" sz="1800" dirty="0" smtClean="0">
                <a:hlinkClick r:id="rId2"/>
              </a:rPr>
              <a:t>http://www.youtube.com/watch?v=g25G1M4EXrQ</a:t>
            </a:r>
            <a:r>
              <a:rPr lang="en-US" sz="1800" dirty="0"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E9815C7B-3261-4D1C-8D9C-581BAAA3DDEA}" type="slidenum">
              <a:rPr lang="en-US"/>
              <a:pPr>
                <a:defRPr/>
              </a:pPr>
              <a:t>32</a:t>
            </a:fld>
            <a:endParaRPr lang="en-US" dirty="0"/>
          </a:p>
        </p:txBody>
      </p:sp>
      <p:sp>
        <p:nvSpPr>
          <p:cNvPr id="70658" name="Rectangle 2"/>
          <p:cNvSpPr>
            <a:spLocks noGrp="1" noChangeArrowheads="1"/>
          </p:cNvSpPr>
          <p:nvPr>
            <p:ph type="title"/>
          </p:nvPr>
        </p:nvSpPr>
        <p:spPr/>
        <p:txBody>
          <a:bodyPr/>
          <a:lstStyle/>
          <a:p>
            <a:pPr>
              <a:defRPr/>
            </a:pPr>
            <a:r>
              <a:rPr lang="en-US" sz="3600" dirty="0" smtClean="0">
                <a:solidFill>
                  <a:schemeClr val="tx2"/>
                </a:solidFill>
              </a:rPr>
              <a:t>$611,694 in extra costs shipping recycling to WM Pembroke Pines MRF</a:t>
            </a:r>
          </a:p>
        </p:txBody>
      </p:sp>
      <p:sp>
        <p:nvSpPr>
          <p:cNvPr id="66563" name="Rectangle 3"/>
          <p:cNvSpPr>
            <a:spLocks noGrp="1" noChangeArrowheads="1"/>
          </p:cNvSpPr>
          <p:nvPr>
            <p:ph type="body" idx="1"/>
          </p:nvPr>
        </p:nvSpPr>
        <p:spPr>
          <a:xfrm>
            <a:off x="1295400" y="2057400"/>
            <a:ext cx="8548688" cy="4967288"/>
          </a:xfrm>
        </p:spPr>
        <p:txBody>
          <a:bodyPr/>
          <a:lstStyle/>
          <a:p>
            <a:pPr>
              <a:lnSpc>
                <a:spcPct val="80000"/>
              </a:lnSpc>
            </a:pPr>
            <a:r>
              <a:rPr lang="en-US" sz="2100" dirty="0" smtClean="0"/>
              <a:t>WM Trans variable costs    $1.15 x 212,099 =        $243,914 </a:t>
            </a:r>
          </a:p>
          <a:p>
            <a:pPr>
              <a:lnSpc>
                <a:spcPct val="80000"/>
              </a:lnSpc>
            </a:pPr>
            <a:r>
              <a:rPr lang="en-US" sz="2100" dirty="0" smtClean="0"/>
              <a:t>Lifecycle fixed costs              .241 x 212,099 =        $ 51,116</a:t>
            </a:r>
          </a:p>
          <a:p>
            <a:pPr>
              <a:lnSpc>
                <a:spcPct val="80000"/>
              </a:lnSpc>
            </a:pPr>
            <a:r>
              <a:rPr lang="en-US" sz="2100" dirty="0" smtClean="0"/>
              <a:t>Roadway Cost                      .034  x 212,099 =        $   7,211</a:t>
            </a:r>
          </a:p>
          <a:p>
            <a:pPr>
              <a:lnSpc>
                <a:spcPct val="80000"/>
              </a:lnSpc>
            </a:pPr>
            <a:r>
              <a:rPr lang="en-US" sz="2100" dirty="0" smtClean="0"/>
              <a:t>Crash costs 	                       .344 x 212,099 =         $ 72,962</a:t>
            </a:r>
          </a:p>
          <a:p>
            <a:pPr>
              <a:lnSpc>
                <a:spcPct val="80000"/>
              </a:lnSpc>
            </a:pPr>
            <a:r>
              <a:rPr lang="en-US" sz="2100" dirty="0" smtClean="0"/>
              <a:t>Congestion costs                  .091 x 212,099 =        $  19,301</a:t>
            </a:r>
          </a:p>
          <a:p>
            <a:pPr>
              <a:lnSpc>
                <a:spcPct val="80000"/>
              </a:lnSpc>
            </a:pPr>
            <a:r>
              <a:rPr lang="en-US" sz="2100" dirty="0" smtClean="0"/>
              <a:t>Air pollution 	                       .644 x 212,099 =        $136,592</a:t>
            </a:r>
          </a:p>
          <a:p>
            <a:pPr>
              <a:lnSpc>
                <a:spcPct val="80000"/>
              </a:lnSpc>
            </a:pPr>
            <a:r>
              <a:rPr lang="en-US" sz="2100" dirty="0" smtClean="0"/>
              <a:t>Greenhouse gas                   .37   x 212,099 =	   $  78,477</a:t>
            </a:r>
          </a:p>
          <a:p>
            <a:pPr>
              <a:lnSpc>
                <a:spcPct val="80000"/>
              </a:lnSpc>
            </a:pPr>
            <a:r>
              <a:rPr lang="en-US" sz="2100" dirty="0" smtClean="0"/>
              <a:t>Noise Pollution 	          .01   x 212,099 =        $   2,121</a:t>
            </a:r>
          </a:p>
          <a:p>
            <a:pPr>
              <a:lnSpc>
                <a:spcPct val="80000"/>
              </a:lnSpc>
              <a:buNone/>
            </a:pPr>
            <a:r>
              <a:rPr lang="en-US" sz="2100" dirty="0" smtClean="0"/>
              <a:t>Water Pollution  ?</a:t>
            </a:r>
          </a:p>
          <a:p>
            <a:pPr>
              <a:lnSpc>
                <a:spcPct val="80000"/>
              </a:lnSpc>
              <a:buFont typeface="Arial" charset="0"/>
              <a:buNone/>
            </a:pPr>
            <a:r>
              <a:rPr lang="en-US" sz="2100" dirty="0" smtClean="0"/>
              <a:t>Disposal Costs ?</a:t>
            </a:r>
          </a:p>
          <a:p>
            <a:pPr>
              <a:lnSpc>
                <a:spcPct val="80000"/>
              </a:lnSpc>
              <a:buFont typeface="Arial" charset="0"/>
              <a:buNone/>
            </a:pPr>
            <a:r>
              <a:rPr lang="en-US" sz="2100" dirty="0" smtClean="0"/>
              <a:t>Future Carbon Tax/Toll increases ?</a:t>
            </a:r>
          </a:p>
          <a:p>
            <a:pPr>
              <a:lnSpc>
                <a:spcPct val="80000"/>
              </a:lnSpc>
              <a:buFont typeface="Arial" charset="0"/>
              <a:buNone/>
            </a:pPr>
            <a:r>
              <a:rPr lang="en-US" sz="2100" dirty="0" smtClean="0"/>
              <a:t>Travel Time/Opportunity Costs/Fuel increase risk?</a:t>
            </a:r>
          </a:p>
          <a:p>
            <a:pPr>
              <a:lnSpc>
                <a:spcPct val="80000"/>
              </a:lnSpc>
              <a:buFont typeface="Arial" charset="0"/>
              <a:buNone/>
            </a:pPr>
            <a:endParaRPr lang="en-US" sz="2100" dirty="0" smtClean="0"/>
          </a:p>
          <a:p>
            <a:pPr>
              <a:lnSpc>
                <a:spcPct val="80000"/>
              </a:lnSpc>
              <a:buFont typeface="Arial" charset="0"/>
              <a:buNone/>
            </a:pPr>
            <a:r>
              <a:rPr lang="en-US" sz="2100" dirty="0" smtClean="0"/>
              <a:t>Subtotal of known costs	$2.884/mile x 212,099 unnecessary truck miles 					</a:t>
            </a:r>
            <a:r>
              <a:rPr lang="en-US" sz="2100" b="1" dirty="0" smtClean="0"/>
              <a:t>= $611,694</a:t>
            </a:r>
          </a:p>
          <a:p>
            <a:pPr>
              <a:lnSpc>
                <a:spcPct val="80000"/>
              </a:lnSpc>
              <a:buFont typeface="Arial" charset="0"/>
              <a:buNone/>
            </a:pPr>
            <a:r>
              <a:rPr lang="en-US" sz="2100" b="1" dirty="0" smtClean="0"/>
              <a:t>WMI MRF round trip 195 vs. 83 Lee County MRF round trip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0B3CBE63-DD39-41B6-859B-9F58F63BC8A6}" type="slidenum">
              <a:rPr lang="en-US"/>
              <a:pPr>
                <a:defRPr/>
              </a:pPr>
              <a:t>4</a:t>
            </a:fld>
            <a:endParaRPr lang="en-US" dirty="0"/>
          </a:p>
        </p:txBody>
      </p:sp>
      <p:sp>
        <p:nvSpPr>
          <p:cNvPr id="63490" name="Rectangle 2"/>
          <p:cNvSpPr>
            <a:spLocks noGrp="1" noChangeArrowheads="1"/>
          </p:cNvSpPr>
          <p:nvPr>
            <p:ph type="title"/>
          </p:nvPr>
        </p:nvSpPr>
        <p:spPr/>
        <p:txBody>
          <a:bodyPr/>
          <a:lstStyle/>
          <a:p>
            <a:pPr algn="ctr">
              <a:defRPr/>
            </a:pPr>
            <a:r>
              <a:rPr lang="en-US" sz="3600" b="1" i="0" dirty="0" smtClean="0">
                <a:solidFill>
                  <a:schemeClr val="tx2"/>
                </a:solidFill>
              </a:rPr>
              <a:t>Waste/Recycling Collection Options</a:t>
            </a:r>
          </a:p>
        </p:txBody>
      </p:sp>
      <p:sp>
        <p:nvSpPr>
          <p:cNvPr id="24579" name="Rectangle 3"/>
          <p:cNvSpPr>
            <a:spLocks noGrp="1" noChangeArrowheads="1"/>
          </p:cNvSpPr>
          <p:nvPr>
            <p:ph type="body" idx="1"/>
          </p:nvPr>
        </p:nvSpPr>
        <p:spPr/>
        <p:txBody>
          <a:bodyPr/>
          <a:lstStyle/>
          <a:p>
            <a:r>
              <a:rPr lang="en-US" dirty="0" smtClean="0"/>
              <a:t>Other communities receive more benefits from Waste Management and other firms.  </a:t>
            </a:r>
          </a:p>
          <a:p>
            <a:pPr>
              <a:buNone/>
            </a:pPr>
            <a:endParaRPr lang="en-US" dirty="0" smtClean="0"/>
          </a:p>
          <a:p>
            <a:r>
              <a:rPr lang="en-US" dirty="0" smtClean="0"/>
              <a:t>Additional waste/recycling services are essential for us to meet Florida’s 75% recycling rate by 2020 and save valuable landfill airspace.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98EA6684-2AFD-4010-8457-2D387B3F4BCD}" type="slidenum">
              <a:rPr lang="en-US"/>
              <a:pPr>
                <a:defRPr/>
              </a:pPr>
              <a:t>5</a:t>
            </a:fld>
            <a:endParaRPr lang="en-US" dirty="0"/>
          </a:p>
        </p:txBody>
      </p:sp>
      <p:sp>
        <p:nvSpPr>
          <p:cNvPr id="64514" name="Rectangle 2"/>
          <p:cNvSpPr>
            <a:spLocks noGrp="1" noChangeArrowheads="1"/>
          </p:cNvSpPr>
          <p:nvPr>
            <p:ph type="title"/>
          </p:nvPr>
        </p:nvSpPr>
        <p:spPr/>
        <p:txBody>
          <a:bodyPr/>
          <a:lstStyle/>
          <a:p>
            <a:pPr algn="ctr">
              <a:defRPr/>
            </a:pPr>
            <a:r>
              <a:rPr lang="en-US" sz="3600" dirty="0" smtClean="0">
                <a:solidFill>
                  <a:schemeClr val="tx2"/>
                </a:solidFill>
              </a:rPr>
              <a:t>$776,000</a:t>
            </a:r>
            <a:r>
              <a:rPr lang="en-US" sz="3600" dirty="0" smtClean="0"/>
              <a:t> </a:t>
            </a:r>
            <a:r>
              <a:rPr lang="en-US" sz="3600" dirty="0" smtClean="0">
                <a:solidFill>
                  <a:schemeClr val="tx2"/>
                </a:solidFill>
              </a:rPr>
              <a:t>Recycling Revenue Sharing</a:t>
            </a:r>
          </a:p>
        </p:txBody>
      </p:sp>
      <p:sp>
        <p:nvSpPr>
          <p:cNvPr id="25603" name="Rectangle 3"/>
          <p:cNvSpPr>
            <a:spLocks noGrp="1" noChangeArrowheads="1"/>
          </p:cNvSpPr>
          <p:nvPr>
            <p:ph type="body" idx="1"/>
          </p:nvPr>
        </p:nvSpPr>
        <p:spPr/>
        <p:txBody>
          <a:bodyPr/>
          <a:lstStyle/>
          <a:p>
            <a:r>
              <a:rPr lang="en-US" dirty="0" smtClean="0"/>
              <a:t>Cape Coral received $500,000 in recycling revenue sharing in 2010.</a:t>
            </a:r>
          </a:p>
          <a:p>
            <a:pPr>
              <a:buNone/>
            </a:pPr>
            <a:r>
              <a:rPr lang="en-US" dirty="0" smtClean="0"/>
              <a:t>  </a:t>
            </a:r>
          </a:p>
          <a:p>
            <a:r>
              <a:rPr lang="en-US" dirty="0" smtClean="0"/>
              <a:t>Cape Coral has 70,000 houses vs. Collier County’s 108,685 homes. Collier County could potentially gain $776,000 in annual revenue. </a:t>
            </a:r>
          </a:p>
        </p:txBody>
      </p:sp>
      <p:pic>
        <p:nvPicPr>
          <p:cNvPr id="25604" name="Picture 5" descr="ANd9GcQsbJs1m8hqCok0TdcjbLCJ5oURDaThrhN7dCG8-5k8qtadyrtS"/>
          <p:cNvPicPr>
            <a:picLocks noChangeAspect="1" noChangeArrowheads="1"/>
          </p:cNvPicPr>
          <p:nvPr/>
        </p:nvPicPr>
        <p:blipFill>
          <a:blip r:embed="rId3" cstate="print"/>
          <a:srcRect/>
          <a:stretch>
            <a:fillRect/>
          </a:stretch>
        </p:blipFill>
        <p:spPr bwMode="auto">
          <a:xfrm>
            <a:off x="6858000" y="5562600"/>
            <a:ext cx="2057400" cy="20295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1"/>
          <p:cNvSpPr>
            <a:spLocks noGrp="1" noChangeArrowheads="1"/>
          </p:cNvSpPr>
          <p:nvPr>
            <p:ph type="sldNum" sz="quarter" idx="12"/>
          </p:nvPr>
        </p:nvSpPr>
        <p:spPr/>
        <p:txBody>
          <a:bodyPr/>
          <a:lstStyle/>
          <a:p>
            <a:pPr>
              <a:defRPr/>
            </a:pPr>
            <a:fld id="{422A50CB-B04E-4C5F-BAC6-15CABA85735A}" type="slidenum">
              <a:rPr lang="en-US"/>
              <a:pPr>
                <a:defRPr/>
              </a:pPr>
              <a:t>6</a:t>
            </a:fld>
            <a:endParaRPr lang="en-US" dirty="0"/>
          </a:p>
        </p:txBody>
      </p:sp>
      <p:sp>
        <p:nvSpPr>
          <p:cNvPr id="26626" name="Footer Placeholder 3"/>
          <p:cNvSpPr>
            <a:spLocks noGrp="1"/>
          </p:cNvSpPr>
          <p:nvPr>
            <p:ph type="ftr" sz="quarter" idx="10"/>
          </p:nvPr>
        </p:nvSpPr>
        <p:spPr>
          <a:noFill/>
        </p:spPr>
        <p:txBody>
          <a:bodyPr/>
          <a:lstStyle/>
          <a:p>
            <a:r>
              <a:rPr lang="en-US" dirty="0" smtClean="0"/>
              <a:t>Public Utilities Division</a:t>
            </a:r>
          </a:p>
        </p:txBody>
      </p:sp>
      <p:sp>
        <p:nvSpPr>
          <p:cNvPr id="26627" name="Slide Number Placeholder 4"/>
          <p:cNvSpPr txBox="1">
            <a:spLocks noGrp="1"/>
          </p:cNvSpPr>
          <p:nvPr/>
        </p:nvSpPr>
        <p:spPr bwMode="auto">
          <a:xfrm>
            <a:off x="0" y="7502525"/>
            <a:ext cx="3184525" cy="539750"/>
          </a:xfrm>
          <a:prstGeom prst="rect">
            <a:avLst/>
          </a:prstGeom>
          <a:noFill/>
          <a:ln w="9525">
            <a:noFill/>
            <a:miter lim="800000"/>
            <a:headEnd/>
            <a:tailEnd/>
          </a:ln>
        </p:spPr>
        <p:txBody>
          <a:bodyPr lIns="101884" tIns="50942" rIns="101884" bIns="50942"/>
          <a:lstStyle/>
          <a:p>
            <a:fld id="{32D75801-484D-4E4E-9330-C7344EC6408E}" type="slidenum">
              <a:rPr lang="en-US" sz="1100"/>
              <a:pPr/>
              <a:t>6</a:t>
            </a:fld>
            <a:endParaRPr lang="en-US" sz="1100" dirty="0"/>
          </a:p>
        </p:txBody>
      </p:sp>
      <p:sp>
        <p:nvSpPr>
          <p:cNvPr id="7170" name="Rectangle 2"/>
          <p:cNvSpPr>
            <a:spLocks noGrp="1" noChangeArrowheads="1"/>
          </p:cNvSpPr>
          <p:nvPr>
            <p:ph type="title"/>
          </p:nvPr>
        </p:nvSpPr>
        <p:spPr/>
        <p:txBody>
          <a:bodyPr/>
          <a:lstStyle/>
          <a:p>
            <a:pPr algn="ctr">
              <a:defRPr/>
            </a:pPr>
            <a:r>
              <a:rPr lang="en-US" sz="3600" b="1" dirty="0" smtClean="0"/>
              <a:t> </a:t>
            </a:r>
            <a:r>
              <a:rPr lang="en-US" sz="3600" b="1" i="0" dirty="0" smtClean="0">
                <a:solidFill>
                  <a:schemeClr val="tx2"/>
                </a:solidFill>
              </a:rPr>
              <a:t>Used Oil/Oil Filter Curbside collection</a:t>
            </a:r>
          </a:p>
        </p:txBody>
      </p:sp>
      <p:sp>
        <p:nvSpPr>
          <p:cNvPr id="26629" name="Rectangle 3"/>
          <p:cNvSpPr>
            <a:spLocks noGrp="1" noChangeArrowheads="1"/>
          </p:cNvSpPr>
          <p:nvPr>
            <p:ph type="body" idx="1"/>
          </p:nvPr>
        </p:nvSpPr>
        <p:spPr>
          <a:xfrm>
            <a:off x="1600200" y="2133600"/>
            <a:ext cx="8001000" cy="4883150"/>
          </a:xfrm>
        </p:spPr>
        <p:txBody>
          <a:bodyPr/>
          <a:lstStyle/>
          <a:p>
            <a:pPr marL="1187450" lvl="1" indent="-677863">
              <a:lnSpc>
                <a:spcPct val="90000"/>
              </a:lnSpc>
              <a:buFont typeface="Arial" charset="0"/>
              <a:buNone/>
            </a:pPr>
            <a:endParaRPr lang="en-US" sz="4000" b="1" dirty="0" smtClean="0"/>
          </a:p>
          <a:p>
            <a:pPr marL="741363" indent="-677863">
              <a:lnSpc>
                <a:spcPct val="90000"/>
              </a:lnSpc>
              <a:buFont typeface="Arial" charset="0"/>
              <a:buNone/>
            </a:pPr>
            <a:endParaRPr lang="en-US" sz="3600" dirty="0" smtClean="0"/>
          </a:p>
          <a:p>
            <a:pPr marL="1187450" lvl="1" indent="-677863">
              <a:lnSpc>
                <a:spcPct val="90000"/>
              </a:lnSpc>
              <a:buFont typeface="Arial" charset="0"/>
              <a:buNone/>
            </a:pPr>
            <a:r>
              <a:rPr lang="en-US" dirty="0" smtClean="0"/>
              <a:t> </a:t>
            </a:r>
          </a:p>
          <a:p>
            <a:pPr marL="1187450" lvl="1" indent="-677863">
              <a:lnSpc>
                <a:spcPct val="90000"/>
              </a:lnSpc>
              <a:buFont typeface="Wingdings" pitchFamily="2" charset="2"/>
              <a:buChar char="q"/>
            </a:pPr>
            <a:endParaRPr lang="en-US" dirty="0" smtClean="0"/>
          </a:p>
        </p:txBody>
      </p:sp>
      <p:sp>
        <p:nvSpPr>
          <p:cNvPr id="26630" name="Rectangle 3"/>
          <p:cNvSpPr>
            <a:spLocks noChangeArrowheads="1"/>
          </p:cNvSpPr>
          <p:nvPr/>
        </p:nvSpPr>
        <p:spPr bwMode="auto">
          <a:xfrm>
            <a:off x="1600200" y="2133600"/>
            <a:ext cx="8001000" cy="4883150"/>
          </a:xfrm>
          <a:prstGeom prst="rect">
            <a:avLst/>
          </a:prstGeom>
          <a:noFill/>
          <a:ln w="9525">
            <a:noFill/>
            <a:miter lim="800000"/>
            <a:headEnd/>
            <a:tailEnd/>
          </a:ln>
        </p:spPr>
        <p:txBody>
          <a:bodyPr lIns="102591" tIns="51296" rIns="102591" bIns="51296"/>
          <a:lstStyle/>
          <a:p>
            <a:pPr marL="1187450" lvl="1" indent="-677863" defTabSz="1019175" eaLnBrk="0" hangingPunct="0">
              <a:lnSpc>
                <a:spcPct val="90000"/>
              </a:lnSpc>
              <a:spcBef>
                <a:spcPct val="20000"/>
              </a:spcBef>
              <a:buClr>
                <a:schemeClr val="tx2"/>
              </a:buClr>
              <a:buSzPct val="90000"/>
              <a:buFont typeface="Arial" charset="0"/>
              <a:buNone/>
            </a:pPr>
            <a:endParaRPr lang="en-US" sz="3200" dirty="0"/>
          </a:p>
        </p:txBody>
      </p:sp>
      <p:pic>
        <p:nvPicPr>
          <p:cNvPr id="26631" name="Picture 7" descr="oilplacement_sm"/>
          <p:cNvPicPr>
            <a:picLocks noChangeAspect="1" noChangeArrowheads="1"/>
          </p:cNvPicPr>
          <p:nvPr/>
        </p:nvPicPr>
        <p:blipFill>
          <a:blip r:embed="rId2" cstate="print"/>
          <a:srcRect/>
          <a:stretch>
            <a:fillRect/>
          </a:stretch>
        </p:blipFill>
        <p:spPr bwMode="auto">
          <a:xfrm>
            <a:off x="3092450" y="2209800"/>
            <a:ext cx="423068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2AD808C0-2BE1-4985-AD8B-BAB2D305399F}" type="slidenum">
              <a:rPr lang="en-US"/>
              <a:pPr>
                <a:defRPr/>
              </a:pPr>
              <a:t>7</a:t>
            </a:fld>
            <a:endParaRPr lang="en-US" dirty="0"/>
          </a:p>
        </p:txBody>
      </p:sp>
      <p:sp>
        <p:nvSpPr>
          <p:cNvPr id="52226" name="Rectangle 2"/>
          <p:cNvSpPr>
            <a:spLocks noGrp="1" noChangeArrowheads="1"/>
          </p:cNvSpPr>
          <p:nvPr>
            <p:ph type="title"/>
          </p:nvPr>
        </p:nvSpPr>
        <p:spPr/>
        <p:txBody>
          <a:bodyPr/>
          <a:lstStyle/>
          <a:p>
            <a:pPr algn="ctr">
              <a:defRPr/>
            </a:pPr>
            <a:r>
              <a:rPr lang="en-US" sz="3600" b="1" i="0" dirty="0" smtClean="0">
                <a:solidFill>
                  <a:schemeClr val="tx2"/>
                </a:solidFill>
              </a:rPr>
              <a:t>Compact Florescent light bulbs curbside collection</a:t>
            </a:r>
          </a:p>
        </p:txBody>
      </p:sp>
      <p:pic>
        <p:nvPicPr>
          <p:cNvPr id="27651" name="Picture 8" descr="l93203-1"/>
          <p:cNvPicPr>
            <a:picLocks noChangeAspect="1" noChangeArrowheads="1"/>
          </p:cNvPicPr>
          <p:nvPr/>
        </p:nvPicPr>
        <p:blipFill>
          <a:blip r:embed="rId3" cstate="print"/>
          <a:srcRect/>
          <a:stretch>
            <a:fillRect/>
          </a:stretch>
        </p:blipFill>
        <p:spPr bwMode="auto">
          <a:xfrm>
            <a:off x="3124200" y="1905000"/>
            <a:ext cx="4381500" cy="5867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sldNum" sz="quarter" idx="12"/>
          </p:nvPr>
        </p:nvSpPr>
        <p:spPr/>
        <p:txBody>
          <a:bodyPr/>
          <a:lstStyle/>
          <a:p>
            <a:pPr>
              <a:defRPr/>
            </a:pPr>
            <a:fld id="{FACDDED0-785D-4091-B1FB-F3F72705F84E}" type="slidenum">
              <a:rPr lang="en-US"/>
              <a:pPr>
                <a:defRPr/>
              </a:pPr>
              <a:t>8</a:t>
            </a:fld>
            <a:endParaRPr lang="en-US" dirty="0"/>
          </a:p>
        </p:txBody>
      </p:sp>
      <p:sp>
        <p:nvSpPr>
          <p:cNvPr id="48130" name="Rectangle 2"/>
          <p:cNvSpPr>
            <a:spLocks noGrp="1" noChangeArrowheads="1"/>
          </p:cNvSpPr>
          <p:nvPr>
            <p:ph type="title"/>
          </p:nvPr>
        </p:nvSpPr>
        <p:spPr/>
        <p:txBody>
          <a:bodyPr/>
          <a:lstStyle/>
          <a:p>
            <a:pPr>
              <a:defRPr/>
            </a:pPr>
            <a:r>
              <a:rPr lang="en-US" dirty="0" smtClean="0">
                <a:solidFill>
                  <a:schemeClr val="tx2"/>
                </a:solidFill>
              </a:rPr>
              <a:t>Weekly Compostable Collection</a:t>
            </a:r>
          </a:p>
        </p:txBody>
      </p:sp>
      <p:sp>
        <p:nvSpPr>
          <p:cNvPr id="31747" name="Rectangle 3"/>
          <p:cNvSpPr>
            <a:spLocks noGrp="1" noChangeArrowheads="1"/>
          </p:cNvSpPr>
          <p:nvPr>
            <p:ph type="body" idx="1"/>
          </p:nvPr>
        </p:nvSpPr>
        <p:spPr/>
        <p:txBody>
          <a:bodyPr/>
          <a:lstStyle/>
          <a:p>
            <a:pPr marL="382588" lvl="1" indent="-382588">
              <a:buFont typeface="Wingdings" pitchFamily="2" charset="2"/>
              <a:buChar char="§"/>
            </a:pPr>
            <a:r>
              <a:rPr lang="en-US" dirty="0" smtClean="0"/>
              <a:t>About one-eighth of all solid waste generated in the United States is food scraps. </a:t>
            </a:r>
          </a:p>
          <a:p>
            <a:pPr>
              <a:buFont typeface="Wingdings" pitchFamily="2" charset="2"/>
              <a:buChar char="§"/>
            </a:pPr>
            <a:r>
              <a:rPr lang="en-US" dirty="0" smtClean="0"/>
              <a:t>The County should reserve the right for Compostable collection from Residents and Commercial Establishments. </a:t>
            </a:r>
          </a:p>
        </p:txBody>
      </p:sp>
      <p:pic>
        <p:nvPicPr>
          <p:cNvPr id="5" name="Picture 6" descr="resi-food-family-kitchen"/>
          <p:cNvPicPr>
            <a:picLocks noChangeAspect="1" noChangeArrowheads="1"/>
          </p:cNvPicPr>
          <p:nvPr/>
        </p:nvPicPr>
        <p:blipFill>
          <a:blip r:embed="rId3" cstate="print"/>
          <a:srcRect/>
          <a:stretch>
            <a:fillRect/>
          </a:stretch>
        </p:blipFill>
        <p:spPr bwMode="auto">
          <a:xfrm>
            <a:off x="6400800" y="5181600"/>
            <a:ext cx="3124200" cy="229758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p:txBody>
          <a:bodyPr/>
          <a:lstStyle/>
          <a:p>
            <a:pPr>
              <a:defRPr/>
            </a:pPr>
            <a:fld id="{E96D2BCD-D737-4155-A76F-3488A8F51452}" type="slidenum">
              <a:rPr lang="en-US"/>
              <a:pPr>
                <a:defRPr/>
              </a:pPr>
              <a:t>9</a:t>
            </a:fld>
            <a:endParaRPr lang="en-US" dirty="0"/>
          </a:p>
        </p:txBody>
      </p:sp>
      <p:sp>
        <p:nvSpPr>
          <p:cNvPr id="51202" name="Rectangle 2"/>
          <p:cNvSpPr>
            <a:spLocks noGrp="1" noChangeArrowheads="1"/>
          </p:cNvSpPr>
          <p:nvPr>
            <p:ph type="title"/>
          </p:nvPr>
        </p:nvSpPr>
        <p:spPr/>
        <p:txBody>
          <a:bodyPr/>
          <a:lstStyle/>
          <a:p>
            <a:pPr algn="ctr">
              <a:defRPr/>
            </a:pPr>
            <a:r>
              <a:rPr lang="en-US" sz="3600" b="1" dirty="0" smtClean="0">
                <a:solidFill>
                  <a:schemeClr val="tx2"/>
                </a:solidFill>
              </a:rPr>
              <a:t>Labels of prohibited materials on trash carts</a:t>
            </a:r>
          </a:p>
        </p:txBody>
      </p:sp>
      <p:sp>
        <p:nvSpPr>
          <p:cNvPr id="32771" name="Rectangle 3"/>
          <p:cNvSpPr>
            <a:spLocks noGrp="1" noChangeArrowheads="1"/>
          </p:cNvSpPr>
          <p:nvPr>
            <p:ph type="body" idx="1"/>
          </p:nvPr>
        </p:nvSpPr>
        <p:spPr>
          <a:xfrm>
            <a:off x="1295400" y="1828800"/>
            <a:ext cx="8548688" cy="4967288"/>
          </a:xfrm>
        </p:spPr>
        <p:txBody>
          <a:bodyPr/>
          <a:lstStyle/>
          <a:p>
            <a:r>
              <a:rPr lang="en-US" dirty="0" smtClean="0"/>
              <a:t>A prohibited materials label on each trash cart can reduce leachate treatment costs and protect our trash collection workers, water and air.</a:t>
            </a:r>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p:txBody>
      </p:sp>
      <p:pic>
        <p:nvPicPr>
          <p:cNvPr id="32772" name="Picture 4" descr="san-francisco-compost1"/>
          <p:cNvPicPr>
            <a:picLocks noChangeAspect="1" noChangeArrowheads="1"/>
          </p:cNvPicPr>
          <p:nvPr/>
        </p:nvPicPr>
        <p:blipFill>
          <a:blip r:embed="rId3" cstate="print"/>
          <a:srcRect/>
          <a:stretch>
            <a:fillRect/>
          </a:stretch>
        </p:blipFill>
        <p:spPr bwMode="auto">
          <a:xfrm>
            <a:off x="4572000" y="4191000"/>
            <a:ext cx="5486400" cy="30670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roject Post-Mortem">
  <a:themeElements>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Project Post-Mor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13620</TotalTime>
  <Words>1269</Words>
  <Application>Microsoft Office PowerPoint</Application>
  <PresentationFormat>Custom</PresentationFormat>
  <Paragraphs>183</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Project Post-Mortem</vt:lpstr>
      <vt:lpstr>  Benchmarking research suggests: Significant benefits from competitive bid for collection services </vt:lpstr>
      <vt:lpstr>Saving Money for Taxpayers</vt:lpstr>
      <vt:lpstr>No competitive collection bids since 1990?</vt:lpstr>
      <vt:lpstr>Waste/Recycling Collection Options</vt:lpstr>
      <vt:lpstr>$776,000 Recycling Revenue Sharing</vt:lpstr>
      <vt:lpstr> Used Oil/Oil Filter Curbside collection</vt:lpstr>
      <vt:lpstr>Compact Florescent light bulbs curbside collection</vt:lpstr>
      <vt:lpstr>Weekly Compostable Collection</vt:lpstr>
      <vt:lpstr>Labels of prohibited materials on trash carts</vt:lpstr>
      <vt:lpstr>RFID on trash/recycling carts</vt:lpstr>
      <vt:lpstr>Enhanced Waste/Recycling Enforcement</vt:lpstr>
      <vt:lpstr>Mailings and Brochures</vt:lpstr>
      <vt:lpstr>Collection services for all County Facilities</vt:lpstr>
      <vt:lpstr>Collection Services For All Temporary Events</vt:lpstr>
      <vt:lpstr>The Contractor could Measure recycling collection from each County building</vt:lpstr>
      <vt:lpstr>Recycling Incentives</vt:lpstr>
      <vt:lpstr>Boosting Multi-Family Recycling</vt:lpstr>
      <vt:lpstr>Recycling Specialists financed by Waste/Recycling Haulers</vt:lpstr>
      <vt:lpstr>Recycling Center and Landfill Operators Financed by Waste/Recycling Haulers</vt:lpstr>
      <vt:lpstr>Customers Service Employees Financed by Waste/Recycling Haulers</vt:lpstr>
      <vt:lpstr>Prohibit recycling in trash</vt:lpstr>
      <vt:lpstr>Waste Hauler fees can encourage recycling</vt:lpstr>
      <vt:lpstr>Small operation trash compactors allow more recycling in confined areas</vt:lpstr>
      <vt:lpstr>Pay As You Throw (PAYT) Waste Collection</vt:lpstr>
      <vt:lpstr>PAYT – Doubles Recycling and Cost Effective</vt:lpstr>
      <vt:lpstr>Request for Quote parallels the 5 year Technical Review of the Integrated Solid Waste Management Plan</vt:lpstr>
      <vt:lpstr>Key Question</vt:lpstr>
      <vt:lpstr>Key conclusion</vt:lpstr>
      <vt:lpstr>You Better Shop Around!</vt:lpstr>
      <vt:lpstr>Has WMI complied with contractual promise to inspect recycling carts? </vt:lpstr>
      <vt:lpstr>75% recycling Goal by 2020</vt:lpstr>
      <vt:lpstr>$611,694 in extra costs shipping recycling to WM Pembroke Pines MRF</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IT Department</cp:lastModifiedBy>
  <cp:revision>841</cp:revision>
  <dcterms:created xsi:type="dcterms:W3CDTF">2006-09-27T17:57:33Z</dcterms:created>
  <dcterms:modified xsi:type="dcterms:W3CDTF">2011-01-04T21:08:33Z</dcterms:modified>
</cp:coreProperties>
</file>